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1"/>
  </p:notesMasterIdLst>
  <p:handoutMasterIdLst>
    <p:handoutMasterId r:id="rId32"/>
  </p:handoutMasterIdLst>
  <p:sldIdLst>
    <p:sldId id="642" r:id="rId2"/>
    <p:sldId id="955" r:id="rId3"/>
    <p:sldId id="956" r:id="rId4"/>
    <p:sldId id="960" r:id="rId5"/>
    <p:sldId id="909" r:id="rId6"/>
    <p:sldId id="923" r:id="rId7"/>
    <p:sldId id="924" r:id="rId8"/>
    <p:sldId id="858" r:id="rId9"/>
    <p:sldId id="915" r:id="rId10"/>
    <p:sldId id="917" r:id="rId11"/>
    <p:sldId id="972" r:id="rId12"/>
    <p:sldId id="948" r:id="rId13"/>
    <p:sldId id="919" r:id="rId14"/>
    <p:sldId id="974" r:id="rId15"/>
    <p:sldId id="975" r:id="rId16"/>
    <p:sldId id="976" r:id="rId17"/>
    <p:sldId id="920" r:id="rId18"/>
    <p:sldId id="928" r:id="rId19"/>
    <p:sldId id="977" r:id="rId20"/>
    <p:sldId id="980" r:id="rId21"/>
    <p:sldId id="978" r:id="rId22"/>
    <p:sldId id="979" r:id="rId23"/>
    <p:sldId id="925" r:id="rId24"/>
    <p:sldId id="944" r:id="rId25"/>
    <p:sldId id="943" r:id="rId26"/>
    <p:sldId id="942" r:id="rId27"/>
    <p:sldId id="971" r:id="rId28"/>
    <p:sldId id="982" r:id="rId29"/>
    <p:sldId id="908" r:id="rId30"/>
  </p:sldIdLst>
  <p:sldSz cx="9144000" cy="6858000" type="screen4x3"/>
  <p:notesSz cx="6794500" cy="99314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D0E3EA"/>
    <a:srgbClr val="E9F1F5"/>
    <a:srgbClr val="3333CC"/>
    <a:srgbClr val="9C242D"/>
    <a:srgbClr val="CC0066"/>
    <a:srgbClr val="EFD61D"/>
    <a:srgbClr val="33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5" autoAdjust="0"/>
    <p:restoredTop sz="89038" autoAdjust="0"/>
  </p:normalViewPr>
  <p:slideViewPr>
    <p:cSldViewPr showGuides="1">
      <p:cViewPr varScale="1">
        <p:scale>
          <a:sx n="84" d="100"/>
          <a:sy n="84" d="100"/>
        </p:scale>
        <p:origin x="161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0" y="251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defTabSz="913080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r" defTabSz="913080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9" tIns="45635" rIns="91269" bIns="45635" numCol="1" anchor="b" anchorCtr="0" compatLnSpc="1">
            <a:prstTxWarp prst="textNoShape">
              <a:avLst/>
            </a:prstTxWarp>
          </a:bodyPr>
          <a:lstStyle>
            <a:lvl1pPr defTabSz="913080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9" tIns="45635" rIns="91269" bIns="45635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7FC636-9310-4129-9B2D-64444DCF8E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defTabSz="913080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>
            <a:lvl1pPr algn="r" defTabSz="913080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5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9" tIns="45635" rIns="91269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9" tIns="45635" rIns="91269" bIns="45635" numCol="1" anchor="b" anchorCtr="0" compatLnSpc="1">
            <a:prstTxWarp prst="textNoShape">
              <a:avLst/>
            </a:prstTxWarp>
          </a:bodyPr>
          <a:lstStyle>
            <a:lvl1pPr defTabSz="913080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9" tIns="45635" rIns="91269" bIns="45635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101B63-15D2-4378-8EF2-087EB446C6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A6B0A78-CF65-47AE-821C-D7A8DEE09A30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5C8EC74-2578-470A-9828-E9EF2BC4B71E}" type="slidenum">
              <a:rPr lang="en-US" altLang="zh-TW" smtClean="0"/>
              <a:pPr>
                <a:spcBef>
                  <a:spcPct val="0"/>
                </a:spcBef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5C8EC74-2578-470A-9828-E9EF2BC4B71E}" type="slidenum">
              <a:rPr lang="en-US" altLang="zh-TW" smtClean="0"/>
              <a:pPr>
                <a:spcBef>
                  <a:spcPct val="0"/>
                </a:spcBef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718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420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730BBC1-AB9C-46BE-AF4F-4DEB9ACCBD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646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5EA2D21-B277-4F0C-96B6-EF3E42F5D5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686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台南海事-學校評鑑封面 上 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879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351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03C6375-CAA3-481B-980C-F98CEF8F30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493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9C300AD-4EE8-4A68-BD20-91F707B52F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592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70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C25B258-7EF3-467D-9A58-872026CFD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510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2FCA2A9-5FE8-483B-BDC5-A817629CF5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028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31C23E0-AFAF-435D-B597-E2F0E8520C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924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8243888" y="6492875"/>
            <a:ext cx="915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eg.tnvs.tn.edu.tw/auth/Auth/Logi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.tnvs.tn.edu.tw/auth/Auth/Logi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idx="1"/>
          </p:nvPr>
        </p:nvSpPr>
        <p:spPr>
          <a:xfrm>
            <a:off x="36513" y="836613"/>
            <a:ext cx="9144000" cy="43211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endParaRPr lang="en-US" altLang="zh-TW" sz="40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endParaRPr lang="en-US" altLang="zh-TW" sz="40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0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en-US" altLang="zh-TW" sz="40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6000" b="1" dirty="0">
                <a:solidFill>
                  <a:srgbClr val="00B0F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112</a:t>
            </a:r>
            <a:r>
              <a:rPr lang="zh-TW" altLang="en-US" sz="6000" b="1" dirty="0">
                <a:solidFill>
                  <a:srgbClr val="00B0F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學年度第二學期課程</a:t>
            </a:r>
            <a:endParaRPr lang="en-US" altLang="zh-TW" sz="6000" b="1" dirty="0">
              <a:solidFill>
                <a:srgbClr val="00B0F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zh-TW" altLang="en-US" sz="6000" b="1" dirty="0">
                <a:solidFill>
                  <a:srgbClr val="00B05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選課說明會</a:t>
            </a:r>
            <a:endParaRPr lang="en-US" altLang="zh-TW" sz="6000" b="1" dirty="0">
              <a:solidFill>
                <a:srgbClr val="00B05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r">
              <a:defRPr/>
            </a:pPr>
            <a:endParaRPr lang="en-US" altLang="zh-TW" sz="2800" dirty="0"/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altLang="zh-TW" sz="2800" dirty="0"/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簡報日期：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</p:txBody>
      </p:sp>
      <p:pic>
        <p:nvPicPr>
          <p:cNvPr id="15363" name="圖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31681">
            <a:off x="659606" y="3685382"/>
            <a:ext cx="1814513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FC1DC37-614C-40FB-A898-EB5BEBD4F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674535"/>
            <a:ext cx="9144000" cy="372410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070D6BC-66AD-4680-8C46-6CAAEF2C7B14}"/>
              </a:ext>
            </a:extLst>
          </p:cNvPr>
          <p:cNvSpPr/>
          <p:nvPr/>
        </p:nvSpPr>
        <p:spPr>
          <a:xfrm>
            <a:off x="8208912" y="1976880"/>
            <a:ext cx="899592" cy="33885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06E0E92-C04A-4500-B45C-87171A5BF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" y="5437419"/>
            <a:ext cx="9144000" cy="144796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3F398EC-C781-435B-BEF3-808C35E3BB69}"/>
              </a:ext>
            </a:extLst>
          </p:cNvPr>
          <p:cNvSpPr/>
          <p:nvPr/>
        </p:nvSpPr>
        <p:spPr>
          <a:xfrm>
            <a:off x="5004047" y="1976880"/>
            <a:ext cx="3168001" cy="33885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76CAE5F-A30E-4AF9-8507-0BA1498EB85B}"/>
              </a:ext>
            </a:extLst>
          </p:cNvPr>
          <p:cNvSpPr txBox="1"/>
          <p:nvPr/>
        </p:nvSpPr>
        <p:spPr>
          <a:xfrm>
            <a:off x="4990188" y="206084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非實際上課時間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6E4CB81-0D71-4604-8582-2620E7FED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144000" cy="451612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070D6BC-66AD-4680-8C46-6CAAEF2C7B14}"/>
              </a:ext>
            </a:extLst>
          </p:cNvPr>
          <p:cNvSpPr/>
          <p:nvPr/>
        </p:nvSpPr>
        <p:spPr>
          <a:xfrm>
            <a:off x="34052" y="2348881"/>
            <a:ext cx="649516" cy="42280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78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《多元選修暨適性分組》</a:t>
            </a:r>
            <a:endParaRPr lang="zh-TW" altLang="en-US" dirty="0"/>
          </a:p>
        </p:txBody>
      </p:sp>
      <p:pic>
        <p:nvPicPr>
          <p:cNvPr id="43011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14119" r="18100" b="7445"/>
          <a:stretch>
            <a:fillRect/>
          </a:stretch>
        </p:blipFill>
        <p:spPr bwMode="auto">
          <a:xfrm rot="1351864">
            <a:off x="7110413" y="4289425"/>
            <a:ext cx="16129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1125"/>
            <a:ext cx="8062913" cy="936625"/>
          </a:xfrm>
        </p:spPr>
        <p:txBody>
          <a:bodyPr/>
          <a:lstStyle/>
          <a:p>
            <a:pPr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學年度第二學期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《多元選修暨適性分組》課程列表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681668"/>
              </p:ext>
            </p:extLst>
          </p:nvPr>
        </p:nvGraphicFramePr>
        <p:xfrm>
          <a:off x="324246" y="1035060"/>
          <a:ext cx="8495507" cy="563429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07356">
                  <a:extLst>
                    <a:ext uri="{9D8B030D-6E8A-4147-A177-3AD203B41FA5}">
                      <a16:colId xmlns:a16="http://schemas.microsoft.com/office/drawing/2014/main" val="3742523666"/>
                    </a:ext>
                  </a:extLst>
                </a:gridCol>
                <a:gridCol w="771934">
                  <a:extLst>
                    <a:ext uri="{9D8B030D-6E8A-4147-A177-3AD203B41FA5}">
                      <a16:colId xmlns:a16="http://schemas.microsoft.com/office/drawing/2014/main" val="4237772429"/>
                    </a:ext>
                  </a:extLst>
                </a:gridCol>
                <a:gridCol w="3348584">
                  <a:extLst>
                    <a:ext uri="{9D8B030D-6E8A-4147-A177-3AD203B41FA5}">
                      <a16:colId xmlns:a16="http://schemas.microsoft.com/office/drawing/2014/main" val="2734583431"/>
                    </a:ext>
                  </a:extLst>
                </a:gridCol>
                <a:gridCol w="827880">
                  <a:extLst>
                    <a:ext uri="{9D8B030D-6E8A-4147-A177-3AD203B41FA5}">
                      <a16:colId xmlns:a16="http://schemas.microsoft.com/office/drawing/2014/main" val="3999107821"/>
                    </a:ext>
                  </a:extLst>
                </a:gridCol>
                <a:gridCol w="2339753">
                  <a:extLst>
                    <a:ext uri="{9D8B030D-6E8A-4147-A177-3AD203B41FA5}">
                      <a16:colId xmlns:a16="http://schemas.microsoft.com/office/drawing/2014/main" val="1671352465"/>
                    </a:ext>
                  </a:extLst>
                </a:gridCol>
              </a:tblGrid>
              <a:tr h="4143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年級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63403"/>
                  </a:ext>
                </a:extLst>
              </a:tr>
              <a:tr h="372857">
                <a:tc rowSpan="7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養殖科</a:t>
                      </a: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高二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基礎水產養殖學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16768"/>
                  </a:ext>
                </a:extLst>
              </a:tr>
              <a:tr h="372857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養殖新知導讀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40350"/>
                  </a:ext>
                </a:extLst>
              </a:tr>
              <a:tr h="372857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小論文實作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同校跨群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en-US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570628"/>
                  </a:ext>
                </a:extLst>
              </a:tr>
              <a:tr h="372857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養殖技術應用實習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18560"/>
                  </a:ext>
                </a:extLst>
              </a:tr>
              <a:tr h="372857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虱目魚探究與實務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30971"/>
                  </a:ext>
                </a:extLst>
              </a:tr>
              <a:tr h="372857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高三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水族疾病學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zh-TW" alt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06384"/>
                  </a:ext>
                </a:extLst>
              </a:tr>
              <a:tr h="372857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水產養殖學進階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25066"/>
                  </a:ext>
                </a:extLst>
              </a:tr>
              <a:tr h="372857">
                <a:tc rowSpan="7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養技科</a:t>
                      </a: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高二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水產分析化學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453103"/>
                  </a:ext>
                </a:extLst>
              </a:tr>
              <a:tr h="372857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水產資源解析學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953723"/>
                  </a:ext>
                </a:extLst>
              </a:tr>
              <a:tr h="372857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養殖新知導讀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94458"/>
                  </a:ext>
                </a:extLst>
              </a:tr>
              <a:tr h="372857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觀賞魚繁養殖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163354"/>
                  </a:ext>
                </a:extLst>
              </a:tr>
              <a:tr h="372857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魚類生理學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108642"/>
                  </a:ext>
                </a:extLst>
              </a:tr>
              <a:tr h="372857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生態學概要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2957"/>
                  </a:ext>
                </a:extLst>
              </a:tr>
              <a:tr h="372857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水族疾病學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50867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1125"/>
            <a:ext cx="8062913" cy="936625"/>
          </a:xfrm>
        </p:spPr>
        <p:txBody>
          <a:bodyPr/>
          <a:lstStyle/>
          <a:p>
            <a:pPr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學年度第二學期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《多元選修暨適性分組》課程列表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46827"/>
              </p:ext>
            </p:extLst>
          </p:nvPr>
        </p:nvGraphicFramePr>
        <p:xfrm>
          <a:off x="324246" y="1035060"/>
          <a:ext cx="8494923" cy="57063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07356">
                  <a:extLst>
                    <a:ext uri="{9D8B030D-6E8A-4147-A177-3AD203B41FA5}">
                      <a16:colId xmlns:a16="http://schemas.microsoft.com/office/drawing/2014/main" val="3742523666"/>
                    </a:ext>
                  </a:extLst>
                </a:gridCol>
                <a:gridCol w="771934">
                  <a:extLst>
                    <a:ext uri="{9D8B030D-6E8A-4147-A177-3AD203B41FA5}">
                      <a16:colId xmlns:a16="http://schemas.microsoft.com/office/drawing/2014/main" val="4237772429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2734583431"/>
                    </a:ext>
                  </a:extLst>
                </a:gridCol>
                <a:gridCol w="827880">
                  <a:extLst>
                    <a:ext uri="{9D8B030D-6E8A-4147-A177-3AD203B41FA5}">
                      <a16:colId xmlns:a16="http://schemas.microsoft.com/office/drawing/2014/main" val="3999107821"/>
                    </a:ext>
                  </a:extLst>
                </a:gridCol>
                <a:gridCol w="2339753">
                  <a:extLst>
                    <a:ext uri="{9D8B030D-6E8A-4147-A177-3AD203B41FA5}">
                      <a16:colId xmlns:a16="http://schemas.microsoft.com/office/drawing/2014/main" val="1671352465"/>
                    </a:ext>
                  </a:extLst>
                </a:gridCol>
              </a:tblGrid>
              <a:tr h="4143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年級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63403"/>
                  </a:ext>
                </a:extLst>
              </a:tr>
              <a:tr h="378000">
                <a:tc rowSpan="8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機電科</a:t>
                      </a: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高二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機電加工實習進階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16768"/>
                  </a:ext>
                </a:extLst>
              </a:tr>
              <a:tr h="378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可程式控制實習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40350"/>
                  </a:ext>
                </a:extLst>
              </a:tr>
              <a:tr h="378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高三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工廠管理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en-US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570628"/>
                  </a:ext>
                </a:extLst>
              </a:tr>
              <a:tr h="378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機械設計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18560"/>
                  </a:ext>
                </a:extLst>
              </a:tr>
              <a:tr h="37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感測器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55856"/>
                  </a:ext>
                </a:extLst>
              </a:tr>
              <a:tr h="378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電工大意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30971"/>
                  </a:ext>
                </a:extLst>
              </a:tr>
              <a:tr h="378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自動化設計實習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同校跨群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06384"/>
                  </a:ext>
                </a:extLst>
              </a:tr>
              <a:tr h="378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船外機實習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25066"/>
                  </a:ext>
                </a:extLst>
              </a:tr>
              <a:tr h="378000">
                <a:tc rowSpan="6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船機科</a:t>
                      </a: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高二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機電整合實習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453103"/>
                  </a:ext>
                </a:extLst>
              </a:tr>
              <a:tr h="378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可程式控制實習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953723"/>
                  </a:ext>
                </a:extLst>
              </a:tr>
              <a:tr h="378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高三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00" cap="none" spc="30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船舶自動控制實習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kumimoji="0" lang="en-US" altLang="zh-TW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kumimoji="0" lang="en-US" altLang="zh-TW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292359"/>
                  </a:ext>
                </a:extLst>
              </a:tr>
              <a:tr h="378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00" cap="none" spc="30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氣油壓實習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55588"/>
                  </a:ext>
                </a:extLst>
              </a:tr>
              <a:tr h="378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00" cap="none" spc="30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電子學概論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kumimoji="0" lang="en-US" altLang="zh-TW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TW" alt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kumimoji="0" lang="en-US" altLang="zh-TW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TW" altLang="zh-TW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309016"/>
                  </a:ext>
                </a:extLst>
              </a:tr>
              <a:tr h="378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00" cap="none" spc="30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感測器概論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754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3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1125"/>
            <a:ext cx="8062913" cy="936625"/>
          </a:xfrm>
        </p:spPr>
        <p:txBody>
          <a:bodyPr/>
          <a:lstStyle/>
          <a:p>
            <a:pPr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學年度第二學期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《多元選修暨適性分組》課程列表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279134"/>
              </p:ext>
            </p:extLst>
          </p:nvPr>
        </p:nvGraphicFramePr>
        <p:xfrm>
          <a:off x="324538" y="957750"/>
          <a:ext cx="8494923" cy="58143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07356">
                  <a:extLst>
                    <a:ext uri="{9D8B030D-6E8A-4147-A177-3AD203B41FA5}">
                      <a16:colId xmlns:a16="http://schemas.microsoft.com/office/drawing/2014/main" val="3742523666"/>
                    </a:ext>
                  </a:extLst>
                </a:gridCol>
                <a:gridCol w="771934">
                  <a:extLst>
                    <a:ext uri="{9D8B030D-6E8A-4147-A177-3AD203B41FA5}">
                      <a16:colId xmlns:a16="http://schemas.microsoft.com/office/drawing/2014/main" val="4237772429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2734583431"/>
                    </a:ext>
                  </a:extLst>
                </a:gridCol>
                <a:gridCol w="827880">
                  <a:extLst>
                    <a:ext uri="{9D8B030D-6E8A-4147-A177-3AD203B41FA5}">
                      <a16:colId xmlns:a16="http://schemas.microsoft.com/office/drawing/2014/main" val="3999107821"/>
                    </a:ext>
                  </a:extLst>
                </a:gridCol>
                <a:gridCol w="2339753">
                  <a:extLst>
                    <a:ext uri="{9D8B030D-6E8A-4147-A177-3AD203B41FA5}">
                      <a16:colId xmlns:a16="http://schemas.microsoft.com/office/drawing/2014/main" val="1671352465"/>
                    </a:ext>
                  </a:extLst>
                </a:gridCol>
              </a:tblGrid>
              <a:tr h="4143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年級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63403"/>
                  </a:ext>
                </a:extLst>
              </a:tr>
              <a:tr h="540000">
                <a:tc rowSpan="6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輪機科</a:t>
                      </a: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高二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冷凍空調概論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16768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機械材料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40350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輪機實習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en-US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570628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機械加工實習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18560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高三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自動化設計實習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同校跨群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55856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船外機實習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30971"/>
                  </a:ext>
                </a:extLst>
              </a:tr>
              <a:tr h="540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</a:t>
                      </a:r>
                      <a:r>
                        <a:rPr lang="zh-TW" altLang="zh-TW" sz="2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高一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智能控制實習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</a:t>
                      </a:r>
                      <a:r>
                        <a:rPr lang="zh-TW" altLang="en-US" sz="18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</a:t>
                      </a:r>
                      <a:r>
                        <a:rPr lang="zh-TW" altLang="zh-TW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</a:t>
                      </a:r>
                      <a:r>
                        <a:rPr lang="en-US" altLang="zh-TW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zh-TW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altLang="zh-TW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70763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資訊技術實習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004012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高二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概論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</a:t>
                      </a:r>
                      <a:r>
                        <a:rPr lang="zh-TW" altLang="en-US" sz="18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</a:t>
                      </a:r>
                      <a:r>
                        <a:rPr lang="zh-TW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</a:t>
                      </a:r>
                      <a:r>
                        <a:rPr lang="en-US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br>
                        <a:rPr lang="en-US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20774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機器人概論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88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1125"/>
            <a:ext cx="8062913" cy="936625"/>
          </a:xfrm>
        </p:spPr>
        <p:txBody>
          <a:bodyPr/>
          <a:lstStyle/>
          <a:p>
            <a:pPr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學年度第二學期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《多元選修暨適性分組》課程列表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875174"/>
              </p:ext>
            </p:extLst>
          </p:nvPr>
        </p:nvGraphicFramePr>
        <p:xfrm>
          <a:off x="324246" y="1035060"/>
          <a:ext cx="8495507" cy="55983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07356">
                  <a:extLst>
                    <a:ext uri="{9D8B030D-6E8A-4147-A177-3AD203B41FA5}">
                      <a16:colId xmlns:a16="http://schemas.microsoft.com/office/drawing/2014/main" val="3742523666"/>
                    </a:ext>
                  </a:extLst>
                </a:gridCol>
                <a:gridCol w="771934">
                  <a:extLst>
                    <a:ext uri="{9D8B030D-6E8A-4147-A177-3AD203B41FA5}">
                      <a16:colId xmlns:a16="http://schemas.microsoft.com/office/drawing/2014/main" val="4237772429"/>
                    </a:ext>
                  </a:extLst>
                </a:gridCol>
                <a:gridCol w="3348584">
                  <a:extLst>
                    <a:ext uri="{9D8B030D-6E8A-4147-A177-3AD203B41FA5}">
                      <a16:colId xmlns:a16="http://schemas.microsoft.com/office/drawing/2014/main" val="2734583431"/>
                    </a:ext>
                  </a:extLst>
                </a:gridCol>
                <a:gridCol w="827880">
                  <a:extLst>
                    <a:ext uri="{9D8B030D-6E8A-4147-A177-3AD203B41FA5}">
                      <a16:colId xmlns:a16="http://schemas.microsoft.com/office/drawing/2014/main" val="3999107821"/>
                    </a:ext>
                  </a:extLst>
                </a:gridCol>
                <a:gridCol w="2339753">
                  <a:extLst>
                    <a:ext uri="{9D8B030D-6E8A-4147-A177-3AD203B41FA5}">
                      <a16:colId xmlns:a16="http://schemas.microsoft.com/office/drawing/2014/main" val="1671352465"/>
                    </a:ext>
                  </a:extLst>
                </a:gridCol>
              </a:tblGrid>
              <a:tr h="4143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年級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63403"/>
                  </a:ext>
                </a:extLst>
              </a:tr>
              <a:tr h="432000">
                <a:tc rowSpan="7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水食科</a:t>
                      </a: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高二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食品包裝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16768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進階分析化學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4035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水產加工實習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同校跨群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en-US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570628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食品檢驗分析實習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1856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虱目魚探究與實務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30971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高三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食品經營學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06384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精修食品加工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25066"/>
                  </a:ext>
                </a:extLst>
              </a:tr>
              <a:tr h="432000">
                <a:tc rowSpan="5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烘焙科</a:t>
                      </a: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高二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精緻麵包製作實習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45310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蛋糕裝飾實習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95372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中式麵食製作實習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94458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高三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食品經營實務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同科單班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alt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163354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spc="3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精緻甜點製作實習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108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0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2BCD84B1-70A7-4750-B025-CD4BD38C2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148789"/>
              </p:ext>
            </p:extLst>
          </p:nvPr>
        </p:nvGraphicFramePr>
        <p:xfrm>
          <a:off x="324538" y="957750"/>
          <a:ext cx="8494923" cy="58143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07356">
                  <a:extLst>
                    <a:ext uri="{9D8B030D-6E8A-4147-A177-3AD203B41FA5}">
                      <a16:colId xmlns:a16="http://schemas.microsoft.com/office/drawing/2014/main" val="3742523666"/>
                    </a:ext>
                  </a:extLst>
                </a:gridCol>
                <a:gridCol w="771934">
                  <a:extLst>
                    <a:ext uri="{9D8B030D-6E8A-4147-A177-3AD203B41FA5}">
                      <a16:colId xmlns:a16="http://schemas.microsoft.com/office/drawing/2014/main" val="4237772429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2734583431"/>
                    </a:ext>
                  </a:extLst>
                </a:gridCol>
                <a:gridCol w="827880">
                  <a:extLst>
                    <a:ext uri="{9D8B030D-6E8A-4147-A177-3AD203B41FA5}">
                      <a16:colId xmlns:a16="http://schemas.microsoft.com/office/drawing/2014/main" val="3999107821"/>
                    </a:ext>
                  </a:extLst>
                </a:gridCol>
                <a:gridCol w="2339753">
                  <a:extLst>
                    <a:ext uri="{9D8B030D-6E8A-4147-A177-3AD203B41FA5}">
                      <a16:colId xmlns:a16="http://schemas.microsoft.com/office/drawing/2014/main" val="1671352465"/>
                    </a:ext>
                  </a:extLst>
                </a:gridCol>
              </a:tblGrid>
              <a:tr h="4143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年級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63403"/>
                  </a:ext>
                </a:extLst>
              </a:tr>
              <a:tr h="540000">
                <a:tc rowSpan="6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商經科</a:t>
                      </a:r>
                    </a:p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電商科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高二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spc="3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商業簡報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同群跨科</a:t>
                      </a:r>
                      <a:r>
                        <a:rPr lang="en-US" altLang="zh-TW" sz="1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en-US" sz="1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altLang="zh-TW" sz="1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zh-TW" alt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16768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spc="3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會計實作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40350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spc="3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電子商務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570628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spc="3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電腦軟體應用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18560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高三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spc="3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商業實習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同群跨科</a:t>
                      </a:r>
                      <a:r>
                        <a:rPr lang="en-US" altLang="zh-TW" sz="1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</a:t>
                      </a:r>
                      <a:r>
                        <a:rPr lang="en-US" altLang="zh-TW" sz="1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altLang="zh-TW" sz="1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zh-TW" alt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55856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spc="3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會計實務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30971"/>
                  </a:ext>
                </a:extLst>
              </a:tr>
              <a:tr h="540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體育班</a:t>
                      </a: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高二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spc="3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數學</a:t>
                      </a:r>
                      <a:r>
                        <a:rPr lang="en-US" sz="1800" b="0" kern="100" spc="3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  <a:endParaRPr lang="zh-TW" altLang="en-US" sz="1800" b="0" kern="100" spc="3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適性分組</a:t>
                      </a:r>
                      <a:r>
                        <a:rPr lang="en-US" altLang="zh-TW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zh-TW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altLang="zh-TW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br>
                        <a:rPr lang="en-US" altLang="zh-TW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70763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spc="3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數學</a:t>
                      </a:r>
                      <a:r>
                        <a:rPr lang="en-US" sz="1800" b="0" kern="100" spc="3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1800" b="0" kern="100" spc="3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004012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高三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spc="3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專題研究與實作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同科</a:t>
                      </a:r>
                      <a:r>
                        <a:rPr lang="zh-TW" altLang="en-US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</a:t>
                      </a:r>
                      <a:r>
                        <a:rPr lang="zh-TW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</a:t>
                      </a:r>
                      <a:r>
                        <a:rPr lang="en-US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  <a:r>
                        <a:rPr lang="en-US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br>
                        <a:rPr lang="en-US" sz="1800" b="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延續上學期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&gt;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20774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spcAft>
                          <a:spcPts val="0"/>
                        </a:spcAft>
                      </a:pPr>
                      <a:endParaRPr lang="en-US" altLang="zh-TW" sz="28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spc="3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自然科學探究與實驗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488149"/>
                  </a:ext>
                </a:extLst>
              </a:tr>
            </a:tbl>
          </a:graphicData>
        </a:graphic>
      </p:graphicFrame>
      <p:sp>
        <p:nvSpPr>
          <p:cNvPr id="9" name="標題 1">
            <a:extLst>
              <a:ext uri="{FF2B5EF4-FFF2-40B4-BE49-F238E27FC236}">
                <a16:creationId xmlns:a16="http://schemas.microsoft.com/office/drawing/2014/main" id="{7D04E676-382C-4AD8-B473-F647D7B35448}"/>
              </a:ext>
            </a:extLst>
          </p:cNvPr>
          <p:cNvSpPr txBox="1">
            <a:spLocks/>
          </p:cNvSpPr>
          <p:nvPr/>
        </p:nvSpPr>
        <p:spPr bwMode="auto">
          <a:xfrm>
            <a:off x="539552" y="21125"/>
            <a:ext cx="80629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學年度第二學期</a:t>
            </a:r>
            <a:r>
              <a:rPr kumimoji="0"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0"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《多元選修暨適性分組》課程列表</a:t>
            </a:r>
            <a:endParaRPr kumimoji="0" lang="zh-TW" alt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/>
          <a:stretch>
            <a:fillRect/>
          </a:stretch>
        </p:blipFill>
        <p:spPr bwMode="auto">
          <a:xfrm rot="1531202">
            <a:off x="-312356" y="3825581"/>
            <a:ext cx="2592388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AD6C7DCF-EEAC-47DF-9408-810063E91B1F}"/>
              </a:ext>
            </a:extLst>
          </p:cNvPr>
          <p:cNvSpPr txBox="1">
            <a:spLocks/>
          </p:cNvSpPr>
          <p:nvPr/>
        </p:nvSpPr>
        <p:spPr bwMode="auto">
          <a:xfrm>
            <a:off x="457200" y="335699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《彈性</a:t>
            </a:r>
            <a:r>
              <a:rPr kumimoji="0"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kumimoji="0" lang="zh-TW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課程列表》</a:t>
            </a:r>
            <a:endParaRPr kumimoji="0"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19" y="21125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第二學期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高二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彈性課程列表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41517"/>
              </p:ext>
            </p:extLst>
          </p:nvPr>
        </p:nvGraphicFramePr>
        <p:xfrm>
          <a:off x="384969" y="709120"/>
          <a:ext cx="8374061" cy="58162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6631">
                  <a:extLst>
                    <a:ext uri="{9D8B030D-6E8A-4147-A177-3AD203B41FA5}">
                      <a16:colId xmlns:a16="http://schemas.microsoft.com/office/drawing/2014/main" val="395109896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9957366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412168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35724401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76831954"/>
                    </a:ext>
                  </a:extLst>
                </a:gridCol>
                <a:gridCol w="2530846">
                  <a:extLst>
                    <a:ext uri="{9D8B030D-6E8A-4147-A177-3AD203B41FA5}">
                      <a16:colId xmlns:a16="http://schemas.microsoft.com/office/drawing/2014/main" val="1121723535"/>
                    </a:ext>
                  </a:extLst>
                </a:gridCol>
              </a:tblGrid>
              <a:tr h="3774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課程序號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週數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限制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91450" marR="91450" marT="45736" marB="45736" anchor="ctr"/>
                </a:tc>
                <a:extLst>
                  <a:ext uri="{0D108BD9-81ED-4DB2-BD59-A6C34878D82A}">
                    <a16:rowId xmlns:a16="http://schemas.microsoft.com/office/drawing/2014/main" val="1388902668"/>
                  </a:ext>
                </a:extLst>
              </a:tr>
              <a:tr h="8071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6" marB="457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</a:p>
                  </a:txBody>
                  <a:tcPr marL="91450" marR="91450" marT="45736" marB="457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6" marB="457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sz="1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6" marB="457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不限科別</a:t>
                      </a:r>
                    </a:p>
                  </a:txBody>
                  <a:tcPr marL="91450" marR="91450" marT="45736" marB="457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需提出自主學習計畫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非閱讀課堂書籍時間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需產出自主學習成果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參與成果發表會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6" marB="457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7771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古典文學探究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彈性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不限科別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授予學分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220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漫畫學英文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彈性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不限科別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授予學分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044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遊戲設計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彈性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不限科別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授予學分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0287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英文聽與說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彈性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不限科別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/>
                      </a:r>
                      <a:b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</a:b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除實技班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授予學分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85543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電影與數學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彈性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不限科別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除電二甲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授予學分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90542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食品文獻選讀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彈性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不限科別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D0D0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授予學分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5298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微生物與仙女蝦養殖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不限科別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0D0D0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不</a:t>
                      </a:r>
                      <a:r>
                        <a:rPr lang="zh-TW" sz="1600" kern="0" dirty="0">
                          <a:solidFill>
                            <a:srgbClr val="0D0D0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授予學分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900544"/>
                  </a:ext>
                </a:extLst>
              </a:tr>
            </a:tbl>
          </a:graphicData>
        </a:graphic>
      </p:graphicFrame>
      <p:pic>
        <p:nvPicPr>
          <p:cNvPr id="49199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59" y="0"/>
            <a:ext cx="1387476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0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628775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如何得知自己的畢業學分門檻</a:t>
            </a:r>
            <a:r>
              <a:rPr lang="en-US" altLang="zh-TW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411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27275"/>
            <a:ext cx="8229600" cy="4530725"/>
          </a:xfrm>
        </p:spPr>
      </p:pic>
      <p:sp>
        <p:nvSpPr>
          <p:cNvPr id="5" name="雲朵形圖說文字 4"/>
          <p:cNvSpPr/>
          <p:nvPr/>
        </p:nvSpPr>
        <p:spPr>
          <a:xfrm>
            <a:off x="5219700" y="333375"/>
            <a:ext cx="2160588" cy="1150938"/>
          </a:xfrm>
          <a:prstGeom prst="cloudCallout">
            <a:avLst/>
          </a:prstGeom>
          <a:solidFill>
            <a:srgbClr val="EFD61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413" name="文字方塊 5"/>
          <p:cNvSpPr txBox="1">
            <a:spLocks noChangeArrowheads="1"/>
          </p:cNvSpPr>
          <p:nvPr/>
        </p:nvSpPr>
        <p:spPr bwMode="auto">
          <a:xfrm>
            <a:off x="5508625" y="587375"/>
            <a:ext cx="158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Tahoma" panose="020B0604030504040204" pitchFamily="34" charset="0"/>
              </a:rPr>
              <a:t>畢業門檻</a:t>
            </a:r>
            <a:r>
              <a:rPr lang="en-US" altLang="zh-TW" sz="1800">
                <a:latin typeface="Tahoma" panose="020B0604030504040204" pitchFamily="34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Tahoma" panose="020B0604030504040204" pitchFamily="34" charset="0"/>
              </a:rPr>
              <a:t>需要幾學分</a:t>
            </a:r>
            <a:r>
              <a:rPr lang="en-US" altLang="zh-TW" sz="1800">
                <a:latin typeface="Tahoma" panose="020B0604030504040204" pitchFamily="34" charset="0"/>
              </a:rPr>
              <a:t>?</a:t>
            </a:r>
            <a:endParaRPr lang="zh-TW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19" y="21125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第二學期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高二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彈性課程列表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384969" y="548680"/>
          <a:ext cx="8374061" cy="30492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6631">
                  <a:extLst>
                    <a:ext uri="{9D8B030D-6E8A-4147-A177-3AD203B41FA5}">
                      <a16:colId xmlns:a16="http://schemas.microsoft.com/office/drawing/2014/main" val="395109896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9957366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412168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35724401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76831954"/>
                    </a:ext>
                  </a:extLst>
                </a:gridCol>
                <a:gridCol w="2530846">
                  <a:extLst>
                    <a:ext uri="{9D8B030D-6E8A-4147-A177-3AD203B41FA5}">
                      <a16:colId xmlns:a16="http://schemas.microsoft.com/office/drawing/2014/main" val="1121723535"/>
                    </a:ext>
                  </a:extLst>
                </a:gridCol>
              </a:tblGrid>
              <a:tr h="3774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課程序號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週數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限制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91450" marR="91450" marT="45736" marB="45736" anchor="ctr"/>
                </a:tc>
                <a:extLst>
                  <a:ext uri="{0D108BD9-81ED-4DB2-BD59-A6C34878D82A}">
                    <a16:rowId xmlns:a16="http://schemas.microsoft.com/office/drawing/2014/main" val="13889026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精進養殖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限養殖科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0D0D0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不</a:t>
                      </a: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授予學分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31435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工業英文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彈性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限電子科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授予學分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84705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精進食品加工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彈性</a:t>
                      </a:r>
                      <a:r>
                        <a:rPr 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限水食科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授予學分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73245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多益</a:t>
                      </a: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彈性</a:t>
                      </a: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限實技班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授予學分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471695"/>
                  </a:ext>
                </a:extLst>
              </a:tr>
            </a:tbl>
          </a:graphicData>
        </a:graphic>
      </p:graphicFrame>
      <p:pic>
        <p:nvPicPr>
          <p:cNvPr id="49199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59" y="0"/>
            <a:ext cx="1387476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E8714D1-5593-4C71-8F37-04315BFD33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2319" y="4221088"/>
          <a:ext cx="8280000" cy="17532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51098968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99573661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412168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5724401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76831954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12172353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469544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09422038"/>
                    </a:ext>
                  </a:extLst>
                </a:gridCol>
              </a:tblGrid>
              <a:tr h="3774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週數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週數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9026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各式船舶設施實務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不限科別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A2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船舶電力系統簡述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不限科別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31435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玩「機」弄「電」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不限科別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B2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玩「機」弄「電」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不限科別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847056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8ECFCD73-4FAE-4CDD-ABA7-452D29B8BA23}"/>
              </a:ext>
            </a:extLst>
          </p:cNvPr>
          <p:cNvSpPr txBox="1">
            <a:spLocks/>
          </p:cNvSpPr>
          <p:nvPr/>
        </p:nvSpPr>
        <p:spPr bwMode="auto">
          <a:xfrm>
            <a:off x="467544" y="3645024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高二</a:t>
            </a:r>
            <a:r>
              <a:rPr kumimoji="0"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彈性</a:t>
            </a:r>
            <a:r>
              <a: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微</a:t>
            </a:r>
            <a:r>
              <a:rPr kumimoji="0"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課程列表</a:t>
            </a:r>
            <a:r>
              <a:rPr kumimoji="0"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不授予學分</a:t>
            </a:r>
            <a:r>
              <a:rPr kumimoji="0"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28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B3750A-8134-4F13-B719-754B031E036E}"/>
              </a:ext>
            </a:extLst>
          </p:cNvPr>
          <p:cNvSpPr/>
          <p:nvPr/>
        </p:nvSpPr>
        <p:spPr>
          <a:xfrm>
            <a:off x="16850" y="6224601"/>
            <a:ext cx="2031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選課系統簡稱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6478A16-A944-4606-8EBE-A17A05D143BC}"/>
              </a:ext>
            </a:extLst>
          </p:cNvPr>
          <p:cNvSpPr/>
          <p:nvPr/>
        </p:nvSpPr>
        <p:spPr>
          <a:xfrm>
            <a:off x="2480176" y="6212440"/>
            <a:ext cx="6536225" cy="456920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船舶設施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電力系統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、玩機弄電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電力系統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、船舶設施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玩機弄電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5D5E89D-39D5-46F0-AF92-8798021AA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24601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19" y="21125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第二學期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高三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彈性課程列表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60633"/>
              </p:ext>
            </p:extLst>
          </p:nvPr>
        </p:nvGraphicFramePr>
        <p:xfrm>
          <a:off x="384969" y="709120"/>
          <a:ext cx="8374061" cy="58162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6631">
                  <a:extLst>
                    <a:ext uri="{9D8B030D-6E8A-4147-A177-3AD203B41FA5}">
                      <a16:colId xmlns:a16="http://schemas.microsoft.com/office/drawing/2014/main" val="3951098968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9957366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412168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35724401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76831954"/>
                    </a:ext>
                  </a:extLst>
                </a:gridCol>
                <a:gridCol w="2314822">
                  <a:extLst>
                    <a:ext uri="{9D8B030D-6E8A-4147-A177-3AD203B41FA5}">
                      <a16:colId xmlns:a16="http://schemas.microsoft.com/office/drawing/2014/main" val="1121723535"/>
                    </a:ext>
                  </a:extLst>
                </a:gridCol>
              </a:tblGrid>
              <a:tr h="3774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課程序號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週數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限制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91450" marR="91450" marT="45736" marB="45736" anchor="ctr"/>
                </a:tc>
                <a:extLst>
                  <a:ext uri="{0D108BD9-81ED-4DB2-BD59-A6C34878D82A}">
                    <a16:rowId xmlns:a16="http://schemas.microsoft.com/office/drawing/2014/main" val="1388902668"/>
                  </a:ext>
                </a:extLst>
              </a:tr>
              <a:tr h="8071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6" marB="457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</a:p>
                  </a:txBody>
                  <a:tcPr marL="91450" marR="91450" marT="45736" marB="457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6" marB="457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sz="1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6" marB="457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不限科別</a:t>
                      </a:r>
                    </a:p>
                  </a:txBody>
                  <a:tcPr marL="91450" marR="91450" marT="45736" marB="457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需提出自主學習計畫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非閱讀課堂書籍時間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需產出自主學習成果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參與成果發表會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6" marB="457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7771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旅遊英文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彈性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altLang="en-US" sz="16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不限科別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除船機三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2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授予學分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220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智慧科技應用</a:t>
                      </a:r>
                      <a:r>
                        <a:rPr lang="en-US" alt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彈性</a:t>
                      </a:r>
                      <a:r>
                        <a:rPr lang="en-US" alt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不限科別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授予學分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044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海洋漁業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go </a:t>
                      </a:r>
                      <a:r>
                        <a:rPr lang="en-US" sz="1600" kern="0" dirty="0" err="1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go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 go(</a:t>
                      </a:r>
                      <a:r>
                        <a:rPr lang="zh-TW" alt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彈性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altLang="en-US" sz="16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不限科別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除電三甲、船機三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2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授予學分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0287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創意食品開發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彈性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altLang="en-US" sz="16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不限科別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除實技班、電三甲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2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授予學分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85543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多益加強班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彈性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altLang="en-US" sz="16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不限科別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除實技班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2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授予學分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90542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台灣文學選讀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+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閱讀與寫作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彈性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altLang="en-US" sz="16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不限科別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除實技班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2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授予學分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5298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探究飲食科學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彈性</a:t>
                      </a:r>
                      <a:r>
                        <a:rPr lang="en-US" sz="1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altLang="en-US" sz="16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限水食科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授予學分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900544"/>
                  </a:ext>
                </a:extLst>
              </a:tr>
            </a:tbl>
          </a:graphicData>
        </a:graphic>
      </p:graphicFrame>
      <p:pic>
        <p:nvPicPr>
          <p:cNvPr id="49199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59" y="0"/>
            <a:ext cx="1387476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4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19" y="21125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第二學期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高三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彈性課程列表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702153"/>
              </p:ext>
            </p:extLst>
          </p:nvPr>
        </p:nvGraphicFramePr>
        <p:xfrm>
          <a:off x="384969" y="997080"/>
          <a:ext cx="8374061" cy="50800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6631">
                  <a:extLst>
                    <a:ext uri="{9D8B030D-6E8A-4147-A177-3AD203B41FA5}">
                      <a16:colId xmlns:a16="http://schemas.microsoft.com/office/drawing/2014/main" val="3951098968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9957366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412168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35724401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76831954"/>
                    </a:ext>
                  </a:extLst>
                </a:gridCol>
                <a:gridCol w="2314822">
                  <a:extLst>
                    <a:ext uri="{9D8B030D-6E8A-4147-A177-3AD203B41FA5}">
                      <a16:colId xmlns:a16="http://schemas.microsoft.com/office/drawing/2014/main" val="1121723535"/>
                    </a:ext>
                  </a:extLst>
                </a:gridCol>
              </a:tblGrid>
              <a:tr h="3774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課程序號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週數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限制</a:t>
                      </a:r>
                    </a:p>
                  </a:txBody>
                  <a:tcPr marL="91450" marR="91450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91450" marR="91450" marT="45736" marB="45736" anchor="ctr"/>
                </a:tc>
                <a:extLst>
                  <a:ext uri="{0D108BD9-81ED-4DB2-BD59-A6C34878D82A}">
                    <a16:rowId xmlns:a16="http://schemas.microsoft.com/office/drawing/2014/main" val="1388902668"/>
                  </a:ext>
                </a:extLst>
              </a:tr>
              <a:tr h="8071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6" marB="457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自動化原理及技術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彈性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6" marB="457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sz="17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50" marR="91450" marT="45736" marB="4573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限機電科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授予學分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7771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船用電子學概論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不限科別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除實技班、電三甲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2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授予學分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22068"/>
                  </a:ext>
                </a:extLst>
              </a:tr>
              <a:tr h="57570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船用機械材料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不限科別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除實技班、電三甲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授予學分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044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閱讀與寫作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彈性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限實技班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授予學分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0287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台灣文學選讀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彈性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限實技班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授予學分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85543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初探創意食品開發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彈性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限實技班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授予學分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90542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多益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彈性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限實技班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授予學分</a:t>
                      </a: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52989"/>
                  </a:ext>
                </a:extLst>
              </a:tr>
            </a:tbl>
          </a:graphicData>
        </a:graphic>
      </p:graphicFrame>
      <p:pic>
        <p:nvPicPr>
          <p:cNvPr id="49199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59" y="0"/>
            <a:ext cx="1387476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4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332458"/>
            <a:ext cx="8929017" cy="576262"/>
          </a:xfrm>
        </p:spPr>
        <p:txBody>
          <a:bodyPr/>
          <a:lstStyle/>
          <a:p>
            <a:pPr>
              <a:defRPr/>
            </a:pP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第二學期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高二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彈性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微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課程列表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不授予學分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E8714D1-5593-4C71-8F37-04315BFD3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79152"/>
              </p:ext>
            </p:extLst>
          </p:nvPr>
        </p:nvGraphicFramePr>
        <p:xfrm>
          <a:off x="201144" y="1759072"/>
          <a:ext cx="8496000" cy="24012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951098968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99573661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412168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5724401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76831954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112172353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469544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09422038"/>
                    </a:ext>
                  </a:extLst>
                </a:gridCol>
              </a:tblGrid>
              <a:tr h="3774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週數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週數</a:t>
                      </a:r>
                    </a:p>
                  </a:txBody>
                  <a:tcPr marL="91450" marR="91450" marT="45736" marB="45736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9026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現金流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風險規避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(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不限科系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A2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財務管理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不限科系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31435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各式船舶設施實務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(</a:t>
                      </a:r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限輪機科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B2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海事動力系統簡易拆裝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限輪機科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84705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數學桌遊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不限科系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C2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數學增廣教學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不限科系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337736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4CB3750A-8134-4F13-B719-754B031E036E}"/>
              </a:ext>
            </a:extLst>
          </p:cNvPr>
          <p:cNvSpPr/>
          <p:nvPr/>
        </p:nvSpPr>
        <p:spPr>
          <a:xfrm>
            <a:off x="-21466" y="5354533"/>
            <a:ext cx="2031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選課系統簡稱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6478A16-A944-4606-8EBE-A17A05D143BC}"/>
              </a:ext>
            </a:extLst>
          </p:cNvPr>
          <p:cNvSpPr/>
          <p:nvPr/>
        </p:nvSpPr>
        <p:spPr>
          <a:xfrm>
            <a:off x="2371362" y="4958014"/>
            <a:ext cx="6732288" cy="1254702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現金流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財務管理、現金流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動力系統、現金流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數學增廣教學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17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船舶設施</a:t>
            </a:r>
            <a:r>
              <a:rPr lang="en-US" altLang="zh-TW" sz="17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7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財務管理、船舶設施</a:t>
            </a:r>
            <a:r>
              <a:rPr lang="en-US" altLang="zh-TW" sz="17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7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動力系統、船舶設施</a:t>
            </a:r>
            <a:r>
              <a:rPr lang="en-US" altLang="zh-TW" sz="17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7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數學增廣教學</a:t>
            </a:r>
            <a:endParaRPr lang="en-US" altLang="zh-TW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17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數學桌遊</a:t>
            </a:r>
            <a:r>
              <a:rPr lang="en-US" altLang="zh-TW" sz="17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7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財務管理、數學桌遊</a:t>
            </a:r>
            <a:r>
              <a:rPr lang="en-US" altLang="zh-TW" sz="17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7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動力系統、數學桌遊</a:t>
            </a:r>
            <a:r>
              <a:rPr lang="en-US" altLang="zh-TW" sz="17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7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數學增廣教學</a:t>
            </a:r>
            <a:endParaRPr lang="en-US" altLang="zh-TW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5D5E89D-39D5-46F0-AF92-8798021AA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69365"/>
            <a:ext cx="432000" cy="432000"/>
          </a:xfrm>
          <a:prstGeom prst="rect">
            <a:avLst/>
          </a:prstGeom>
        </p:spPr>
      </p:pic>
      <p:pic>
        <p:nvPicPr>
          <p:cNvPr id="49199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305021"/>
            <a:ext cx="1387476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6250" y="1844675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自主學習專區</a:t>
            </a:r>
          </a:p>
        </p:txBody>
      </p:sp>
      <p:sp>
        <p:nvSpPr>
          <p:cNvPr id="60419" name="內容版面配置區 2"/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3960813"/>
          </a:xfrm>
        </p:spPr>
        <p:txBody>
          <a:bodyPr/>
          <a:lstStyle/>
          <a:p>
            <a:pPr marL="0" indent="0">
              <a:lnSpc>
                <a:spcPts val="5000"/>
              </a:lnSpc>
              <a:buFont typeface="Arial" panose="020B0604020202020204" pitchFamily="34" charset="0"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一、認識自主學習：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5000"/>
              </a:lnSpc>
              <a:buFont typeface="Arial" panose="020B0604020202020204" pitchFamily="34" charset="0"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「自主學習」不等於「自修課」，而是同學針對自己有興趣、想探索理解的事物主動進行學習規劃，並藉由這節課的時間執行規劃的項目，達成預定目標，讓同學成為自發主動的學習者。</a:t>
            </a:r>
          </a:p>
        </p:txBody>
      </p:sp>
      <p:pic>
        <p:nvPicPr>
          <p:cNvPr id="6042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1777">
            <a:off x="6542088" y="1587500"/>
            <a:ext cx="22463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 rot="925237">
            <a:off x="6749436" y="2541206"/>
            <a:ext cx="183170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600" b="0" dirty="0">
                <a:ln w="0"/>
                <a:solidFill>
                  <a:srgbClr val="00808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自主學習≠自修課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44675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自主學習專區</a:t>
            </a:r>
            <a:endParaRPr lang="zh-TW" altLang="en-US" dirty="0"/>
          </a:p>
        </p:txBody>
      </p:sp>
      <p:sp>
        <p:nvSpPr>
          <p:cNvPr id="61443" name="內容版面配置區 2"/>
          <p:cNvSpPr>
            <a:spLocks noGrp="1"/>
          </p:cNvSpPr>
          <p:nvPr>
            <p:ph idx="1"/>
          </p:nvPr>
        </p:nvSpPr>
        <p:spPr>
          <a:xfrm>
            <a:off x="323528" y="2612772"/>
            <a:ext cx="8820472" cy="3960812"/>
          </a:xfrm>
        </p:spPr>
        <p:txBody>
          <a:bodyPr/>
          <a:lstStyle/>
          <a:p>
            <a:pPr marL="0" indent="0">
              <a:lnSpc>
                <a:spcPts val="4500"/>
              </a:lnSpc>
              <a:buFont typeface="Arial" panose="020B0604020202020204" pitchFamily="34" charset="0"/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二、自主學習</a:t>
            </a:r>
            <a:r>
              <a:rPr lang="zh-TW" altLang="en-US" sz="3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500"/>
              </a:lnSpc>
              <a:buFont typeface="Arial" panose="020B0604020202020204" pitchFamily="34" charset="0"/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同學在彈性學習時間裡，可選擇參加「彈性課程」或「自主學習」，選擇自主學習之學生，須</a:t>
            </a:r>
            <a:r>
              <a:rPr lang="zh-TW" altLang="en-US" sz="2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針對自己的興趣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想深入探討的事項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，規劃整學期的學習計畫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，申請時也請提出希望請哪一科別的老師指導，由教務處媒合。待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「課諮教師」審核計畫通過後便可開始執行。並將執行過程與結果，於期末產出成果報告。</a:t>
            </a:r>
          </a:p>
        </p:txBody>
      </p:sp>
      <p:pic>
        <p:nvPicPr>
          <p:cNvPr id="61444" name="圖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>
            <a:fillRect/>
          </a:stretch>
        </p:blipFill>
        <p:spPr bwMode="auto">
          <a:xfrm>
            <a:off x="7164388" y="1160463"/>
            <a:ext cx="15224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60575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自主學習專區</a:t>
            </a:r>
            <a:endParaRPr lang="zh-TW" altLang="en-US" dirty="0"/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>
          <a:xfrm>
            <a:off x="457200" y="3068638"/>
            <a:ext cx="8229600" cy="30241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三、自主學習</a:t>
            </a:r>
            <a:r>
              <a:rPr lang="zh-TW" altLang="en-US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r>
              <a:rPr lang="zh-TW" altLang="en-US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校內定點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方式進行，若需相關設備、資源，須事先提出申請。</a:t>
            </a:r>
          </a:p>
        </p:txBody>
      </p:sp>
      <p:pic>
        <p:nvPicPr>
          <p:cNvPr id="6246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3721">
            <a:off x="6295232" y="4499768"/>
            <a:ext cx="28257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60575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自主學習專區</a:t>
            </a:r>
            <a:endParaRPr lang="zh-TW" altLang="en-US" dirty="0"/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>
          <a:xfrm>
            <a:off x="444078" y="2924944"/>
            <a:ext cx="3047802" cy="504379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zh-TW" altLang="zh-TW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申請期程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Google Shape;420;g23c724636b7_0_6"/>
          <p:cNvSpPr txBox="1"/>
          <p:nvPr/>
        </p:nvSpPr>
        <p:spPr>
          <a:xfrm>
            <a:off x="457200" y="3429000"/>
            <a:ext cx="85305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en-US" alt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r>
              <a:rPr lang="zh-TW" altLang="en-US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起直接</a:t>
            </a:r>
            <a:r>
              <a:rPr lang="zh-TW" sz="3200" b="1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至教學組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提出</a:t>
            </a:r>
            <a:r>
              <a:rPr lang="zh-TW" sz="3200" b="1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</a:t>
            </a:r>
            <a:endParaRPr sz="3200" b="1" dirty="0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0/</a:t>
            </a:r>
            <a:r>
              <a:rPr lang="en-US" alt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en-US" alt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25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zh-TW" sz="3200" b="1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繳交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自主學習</a:t>
            </a:r>
            <a:r>
              <a:rPr lang="zh-TW" sz="3200" b="1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計畫書</a:t>
            </a:r>
            <a:endParaRPr sz="3200" b="1" dirty="0">
              <a:solidFill>
                <a:srgbClr val="00B05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en-US" alt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30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en-US" alt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11/03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3200" b="1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退件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計劃書</a:t>
            </a:r>
            <a:r>
              <a:rPr lang="zh-TW" sz="3200" b="1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補交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期間</a:t>
            </a:r>
            <a:endParaRPr sz="3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en-US" alt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zh-TW" altLang="en-US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</a:t>
            </a:r>
            <a:r>
              <a:rPr lang="zh-TW" sz="3200" b="1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公告</a:t>
            </a:r>
            <a:r>
              <a:rPr lang="zh-TW" sz="3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自主學習學生</a:t>
            </a:r>
            <a:r>
              <a:rPr lang="zh-TW" sz="3200" b="1" dirty="0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名單</a:t>
            </a:r>
            <a:endParaRPr b="1" dirty="0">
              <a:solidFill>
                <a:srgbClr val="00B05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37" y="5294641"/>
            <a:ext cx="1563359" cy="15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8569325" cy="4391025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000" dirty="0">
                <a:solidFill>
                  <a:srgbClr val="0033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</a:t>
            </a:r>
            <a:r>
              <a:rPr lang="zh-TW" altLang="en-US" sz="4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選課期程</a:t>
            </a:r>
            <a:r>
              <a:rPr lang="en-US" altLang="zh-TW" sz="4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eaLnBrk="1" hangingPunct="1">
              <a:lnSpc>
                <a:spcPts val="7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10/20~10/25</a:t>
            </a:r>
            <a:r>
              <a:rPr lang="zh-TW" altLang="en-US" sz="4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：線上選課</a:t>
            </a:r>
            <a:endParaRPr lang="en-US" altLang="zh-TW" sz="40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7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10/30~11/03</a:t>
            </a:r>
            <a:r>
              <a:rPr lang="zh-TW" altLang="en-US" sz="4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：選課公告與加退選</a:t>
            </a:r>
            <a:endParaRPr lang="en-US" altLang="zh-TW" sz="48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7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11/10</a:t>
            </a:r>
            <a:r>
              <a:rPr lang="zh-TW" altLang="en-US" sz="4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：公告選課結果</a:t>
            </a:r>
            <a:endParaRPr lang="en-US" altLang="zh-TW" sz="40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675" name="圖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 b="32150"/>
          <a:stretch>
            <a:fillRect/>
          </a:stretch>
        </p:blipFill>
        <p:spPr bwMode="auto">
          <a:xfrm>
            <a:off x="5287963" y="4329113"/>
            <a:ext cx="38560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9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2"/>
          <p:cNvSpPr>
            <a:spLocks noGrp="1"/>
          </p:cNvSpPr>
          <p:nvPr>
            <p:ph type="title"/>
          </p:nvPr>
        </p:nvSpPr>
        <p:spPr>
          <a:xfrm>
            <a:off x="539552" y="3428842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期待下學期相見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MV Boli" panose="02000500030200090000" pitchFamily="2" charset="0"/>
              </a:rPr>
              <a:t>See you next semester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349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492" flipH="1">
            <a:off x="442913" y="5029200"/>
            <a:ext cx="180816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圖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9DB9A3"/>
              </a:clrFrom>
              <a:clrTo>
                <a:srgbClr val="9DB9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494">
            <a:off x="1849438" y="3513138"/>
            <a:ext cx="1955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0" y="2060575"/>
            <a:ext cx="8820150" cy="796925"/>
          </a:xfrm>
        </p:spPr>
        <p:txBody>
          <a:bodyPr/>
          <a:lstStyle/>
          <a:p>
            <a:r>
              <a:rPr lang="zh-TW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 </a:t>
            </a:r>
            <a:r>
              <a:rPr lang="en-US" altLang="zh-TW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 行政單位 </a:t>
            </a:r>
            <a:r>
              <a:rPr lang="en-US" altLang="zh-TW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endParaRPr lang="zh-TW" altLang="en-US" sz="4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435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924175"/>
            <a:ext cx="8229600" cy="3721100"/>
          </a:xfrm>
        </p:spPr>
      </p:pic>
      <p:pic>
        <p:nvPicPr>
          <p:cNvPr id="18436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08238"/>
            <a:ext cx="10906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3708400" y="1916113"/>
            <a:ext cx="4967288" cy="855662"/>
          </a:xfrm>
        </p:spPr>
        <p:txBody>
          <a:bodyPr/>
          <a:lstStyle/>
          <a:p>
            <a:r>
              <a:rPr lang="zh-TW" altLang="en-US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 </a:t>
            </a:r>
            <a:r>
              <a:rPr lang="zh-TW" altLang="en-US" sz="3200" b="1">
                <a:solidFill>
                  <a:srgbClr val="9C24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總體課程計畫書</a:t>
            </a:r>
          </a:p>
        </p:txBody>
      </p:sp>
      <p:pic>
        <p:nvPicPr>
          <p:cNvPr id="19459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924175"/>
            <a:ext cx="6994525" cy="3630613"/>
          </a:xfrm>
        </p:spPr>
      </p:pic>
      <p:cxnSp>
        <p:nvCxnSpPr>
          <p:cNvPr id="7" name="弧形接點 6"/>
          <p:cNvCxnSpPr/>
          <p:nvPr/>
        </p:nvCxnSpPr>
        <p:spPr>
          <a:xfrm rot="5400000">
            <a:off x="6161087" y="3063876"/>
            <a:ext cx="1584325" cy="73025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8569325" cy="4391025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000" dirty="0">
                <a:solidFill>
                  <a:srgbClr val="0033CC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【</a:t>
            </a:r>
            <a:r>
              <a:rPr lang="zh-TW" altLang="en-US" sz="4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選課期程</a:t>
            </a:r>
            <a:r>
              <a:rPr lang="en-US" altLang="zh-TW" sz="44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eaLnBrk="1" hangingPunct="1">
              <a:lnSpc>
                <a:spcPts val="7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10/20~10/25</a:t>
            </a:r>
            <a:r>
              <a:rPr lang="zh-TW" altLang="en-US" sz="4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：線上選課</a:t>
            </a:r>
            <a:endParaRPr lang="en-US" altLang="zh-TW" sz="40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7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10/30~11/03</a:t>
            </a:r>
            <a:r>
              <a:rPr lang="zh-TW" altLang="en-US" sz="4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：選課公告與加退選</a:t>
            </a:r>
            <a:endParaRPr lang="en-US" altLang="zh-TW" sz="48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7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11/10</a:t>
            </a:r>
            <a:r>
              <a:rPr lang="zh-TW" altLang="en-US" sz="40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：公告選課結果</a:t>
            </a:r>
            <a:endParaRPr lang="en-US" altLang="zh-TW" sz="40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675" name="圖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 b="32150"/>
          <a:stretch>
            <a:fillRect/>
          </a:stretch>
        </p:blipFill>
        <p:spPr bwMode="auto">
          <a:xfrm>
            <a:off x="5287963" y="4329113"/>
            <a:ext cx="38560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3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該如何選課呢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167273" y="2855535"/>
            <a:ext cx="3744912" cy="8239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200" dirty="0">
                <a:solidFill>
                  <a:srgbClr val="CC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</a:t>
            </a:r>
            <a:r>
              <a:rPr lang="zh-TW" altLang="en-US" sz="2200" dirty="0">
                <a:solidFill>
                  <a:srgbClr val="CC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：我不知道要選什麼課，我可以找誰協助呢？</a:t>
            </a:r>
            <a:endParaRPr lang="en-US" altLang="zh-TW" sz="2200" dirty="0">
              <a:solidFill>
                <a:srgbClr val="CC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版面配置區 6"/>
          <p:cNvSpPr>
            <a:spLocks noGrp="1"/>
          </p:cNvSpPr>
          <p:nvPr>
            <p:ph type="body" sz="quarter" idx="4294967295"/>
          </p:nvPr>
        </p:nvSpPr>
        <p:spPr>
          <a:xfrm>
            <a:off x="4028765" y="2855535"/>
            <a:ext cx="3744912" cy="571500"/>
          </a:xfrm>
        </p:spPr>
        <p:txBody>
          <a:bodyPr/>
          <a:lstStyle/>
          <a:p>
            <a:r>
              <a:rPr lang="en-US" altLang="zh-TW" sz="2200" dirty="0">
                <a:solidFill>
                  <a:srgbClr val="CC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Q2:</a:t>
            </a:r>
            <a:r>
              <a:rPr lang="zh-TW" altLang="en-US" sz="2200" dirty="0">
                <a:solidFill>
                  <a:srgbClr val="CC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我要去哪裡選課？</a:t>
            </a:r>
            <a:endParaRPr lang="en-US" altLang="zh-TW" sz="2200" dirty="0">
              <a:solidFill>
                <a:srgbClr val="CC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內容版面配置區 7"/>
          <p:cNvSpPr>
            <a:spLocks noGrp="1"/>
          </p:cNvSpPr>
          <p:nvPr>
            <p:ph sz="quarter" idx="4294967295"/>
          </p:nvPr>
        </p:nvSpPr>
        <p:spPr>
          <a:xfrm>
            <a:off x="4028765" y="3643206"/>
            <a:ext cx="5076825" cy="3573463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1 .</a:t>
            </a:r>
          </a:p>
          <a:p>
            <a:pPr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本校網頁右手邊點選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學生系統「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智慧校園平台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單一入口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ct val="0"/>
              </a:spcBef>
              <a:buFontTx/>
              <a:buNone/>
              <a:defRPr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2 .</a:t>
            </a:r>
          </a:p>
          <a:p>
            <a:pPr>
              <a:lnSpc>
                <a:spcPts val="25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登入資料為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個人學號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身分證字號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25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圖示於下一頁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26321" r="32242" b="22102"/>
          <a:stretch>
            <a:fillRect/>
          </a:stretch>
        </p:blipFill>
        <p:spPr bwMode="auto">
          <a:xfrm>
            <a:off x="0" y="4813515"/>
            <a:ext cx="15113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內容版面配置區 5"/>
          <p:cNvSpPr>
            <a:spLocks noGrp="1"/>
          </p:cNvSpPr>
          <p:nvPr>
            <p:ph idx="1"/>
          </p:nvPr>
        </p:nvSpPr>
        <p:spPr>
          <a:xfrm>
            <a:off x="309634" y="3789040"/>
            <a:ext cx="3460191" cy="113936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課程諮詢教師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包含：教務主任、各科主任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22716" r="27534" b="18765"/>
          <a:stretch>
            <a:fillRect/>
          </a:stretch>
        </p:blipFill>
        <p:spPr bwMode="auto">
          <a:xfrm>
            <a:off x="155275" y="2137434"/>
            <a:ext cx="5140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5649691" y="3293819"/>
            <a:ext cx="3384376" cy="1143000"/>
          </a:xfrm>
        </p:spPr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智慧校園平台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單一入口</a:t>
            </a:r>
            <a:endParaRPr lang="zh-TW" altLang="en-US" sz="2400" dirty="0"/>
          </a:p>
        </p:txBody>
      </p:sp>
      <p:sp>
        <p:nvSpPr>
          <p:cNvPr id="22" name="圓角矩形 21"/>
          <p:cNvSpPr/>
          <p:nvPr/>
        </p:nvSpPr>
        <p:spPr>
          <a:xfrm>
            <a:off x="4412261" y="3573463"/>
            <a:ext cx="865187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4" name="直線單箭頭接點 23"/>
          <p:cNvCxnSpPr>
            <a:cxnSpLocks/>
            <a:stCxn id="22" idx="3"/>
          </p:cNvCxnSpPr>
          <p:nvPr/>
        </p:nvCxnSpPr>
        <p:spPr>
          <a:xfrm>
            <a:off x="5277448" y="3681413"/>
            <a:ext cx="518450" cy="240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t="27951" r="8926" b="26900"/>
          <a:stretch>
            <a:fillRect/>
          </a:stretch>
        </p:blipFill>
        <p:spPr bwMode="auto">
          <a:xfrm rot="-483741">
            <a:off x="7313613" y="2209800"/>
            <a:ext cx="118586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9370CC13-2F9F-45D3-9012-BFA82BFAE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532" y="4257675"/>
            <a:ext cx="3816424" cy="194231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67FA504-8615-4C4D-BB68-5F186036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2856"/>
            <a:ext cx="7200900" cy="439102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t="13406" r="13037" b="14510"/>
          <a:stretch>
            <a:fillRect/>
          </a:stretch>
        </p:blipFill>
        <p:spPr bwMode="auto">
          <a:xfrm rot="10361417">
            <a:off x="7544176" y="2874942"/>
            <a:ext cx="1576498" cy="154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FCF8C12-F7F7-44D6-B1FA-5DD02CDBC5F2}"/>
              </a:ext>
            </a:extLst>
          </p:cNvPr>
          <p:cNvSpPr/>
          <p:nvPr/>
        </p:nvSpPr>
        <p:spPr>
          <a:xfrm>
            <a:off x="5364088" y="4581128"/>
            <a:ext cx="2304256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6FC0BAF-975D-44F1-A75A-34B918259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" y="2492896"/>
            <a:ext cx="9129934" cy="403244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A8DEFAB-3CCB-4870-8E2F-B8531CFEA179}"/>
              </a:ext>
            </a:extLst>
          </p:cNvPr>
          <p:cNvSpPr/>
          <p:nvPr/>
        </p:nvSpPr>
        <p:spPr>
          <a:xfrm>
            <a:off x="1547664" y="4509120"/>
            <a:ext cx="115212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A9E767-B98B-4148-A990-D8F12031C90A}"/>
              </a:ext>
            </a:extLst>
          </p:cNvPr>
          <p:cNvSpPr/>
          <p:nvPr/>
        </p:nvSpPr>
        <p:spPr>
          <a:xfrm>
            <a:off x="1547664" y="2507558"/>
            <a:ext cx="115212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22566</TotalTime>
  <Words>1805</Words>
  <Application>Microsoft Office PowerPoint</Application>
  <PresentationFormat>如螢幕大小 (4:3)</PresentationFormat>
  <Paragraphs>518</Paragraphs>
  <Slides>29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0" baseType="lpstr">
      <vt:lpstr>華康中圓體</vt:lpstr>
      <vt:lpstr>華康粗黑體</vt:lpstr>
      <vt:lpstr>Microsoft JhengHei</vt:lpstr>
      <vt:lpstr>Microsoft JhengHei</vt:lpstr>
      <vt:lpstr>新細明體</vt:lpstr>
      <vt:lpstr>Arial</vt:lpstr>
      <vt:lpstr>Calibri</vt:lpstr>
      <vt:lpstr>MV Boli</vt:lpstr>
      <vt:lpstr>Tahoma</vt:lpstr>
      <vt:lpstr>Times New Roman</vt:lpstr>
      <vt:lpstr>Office 佈景主題</vt:lpstr>
      <vt:lpstr>PowerPoint 簡報</vt:lpstr>
      <vt:lpstr>如何得知自己的畢業學分門檻?</vt:lpstr>
      <vt:lpstr>學校首頁 - 行政單位 - 教務處</vt:lpstr>
      <vt:lpstr>點擊 總體課程計畫書</vt:lpstr>
      <vt:lpstr>PowerPoint 簡報</vt:lpstr>
      <vt:lpstr>該如何選課呢?</vt:lpstr>
      <vt:lpstr>智慧校園平台-單一入口</vt:lpstr>
      <vt:lpstr>PowerPoint 簡報</vt:lpstr>
      <vt:lpstr>PowerPoint 簡報</vt:lpstr>
      <vt:lpstr>PowerPoint 簡報</vt:lpstr>
      <vt:lpstr>PowerPoint 簡報</vt:lpstr>
      <vt:lpstr>《多元選修暨適性分組》</vt:lpstr>
      <vt:lpstr>112學年度第二學期 《多元選修暨適性分組》課程列表</vt:lpstr>
      <vt:lpstr>112學年度第二學期 《多元選修暨適性分組》課程列表</vt:lpstr>
      <vt:lpstr>112學年度第二學期 《多元選修暨適性分組》課程列表</vt:lpstr>
      <vt:lpstr>112學年度第二學期 《多元選修暨適性分組》課程列表</vt:lpstr>
      <vt:lpstr>PowerPoint 簡報</vt:lpstr>
      <vt:lpstr>PowerPoint 簡報</vt:lpstr>
      <vt:lpstr>112學年度第二學期 – 高二彈性課程列表</vt:lpstr>
      <vt:lpstr>112學年度第二學期 – 高二彈性課程列表</vt:lpstr>
      <vt:lpstr>112學年度第二學期 – 高三彈性課程列表</vt:lpstr>
      <vt:lpstr>112學年度第二學期 – 高三彈性課程列表</vt:lpstr>
      <vt:lpstr>112學年度第二學期 – 高二彈性微課程列表(不授予學分)</vt:lpstr>
      <vt:lpstr>自主學習專區</vt:lpstr>
      <vt:lpstr>自主學習專區</vt:lpstr>
      <vt:lpstr>自主學習專區</vt:lpstr>
      <vt:lpstr>自主學習專區</vt:lpstr>
      <vt:lpstr>PowerPoint 簡報</vt:lpstr>
      <vt:lpstr>期待下學期相見 See you next semester </vt:lpstr>
    </vt:vector>
  </TitlesOfParts>
  <Company>mychat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預混火焰輻射回授之研究</dc:title>
  <dc:creator>SuperXP</dc:creator>
  <cp:lastModifiedBy>user</cp:lastModifiedBy>
  <cp:revision>943</cp:revision>
  <cp:lastPrinted>2022-05-06T00:38:28Z</cp:lastPrinted>
  <dcterms:created xsi:type="dcterms:W3CDTF">2006-12-19T07:04:34Z</dcterms:created>
  <dcterms:modified xsi:type="dcterms:W3CDTF">2023-10-19T04:48:42Z</dcterms:modified>
</cp:coreProperties>
</file>