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3" r:id="rId3"/>
    <p:sldId id="264" r:id="rId4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75" autoAdjust="0"/>
  </p:normalViewPr>
  <p:slideViewPr>
    <p:cSldViewPr snapToGrid="0" showGuides="1">
      <p:cViewPr>
        <p:scale>
          <a:sx n="100" d="100"/>
          <a:sy n="100" d="100"/>
        </p:scale>
        <p:origin x="2634" y="-204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F7C06-EF8A-47E6-9041-A0F801BEB4D9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6068C-4998-4404-B7C7-CA5F3747E9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264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6068C-4998-4404-B7C7-CA5F3747E99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44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6068C-4998-4404-B7C7-CA5F3747E99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792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6068C-4998-4404-B7C7-CA5F3747E99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221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73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17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68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67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3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56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59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85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80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82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01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EFED-1BDD-4C0B-A541-13BCB088F6DE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71C13-F320-4946-9905-D2253E60AC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09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1" y="-79557"/>
            <a:ext cx="6858001" cy="1254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臺南海事特殊教育宣導專刊</a:t>
            </a:r>
            <a:r>
              <a:rPr lang="en-US" altLang="zh-TW" sz="1013" dirty="0" smtClean="0"/>
              <a:t>6</a:t>
            </a:r>
            <a:endParaRPr lang="zh-TW" altLang="en-US" sz="1013" dirty="0"/>
          </a:p>
        </p:txBody>
      </p:sp>
      <p:sp>
        <p:nvSpPr>
          <p:cNvPr id="6" name="文字方塊 5"/>
          <p:cNvSpPr txBox="1"/>
          <p:nvPr/>
        </p:nvSpPr>
        <p:spPr>
          <a:xfrm>
            <a:off x="-209549" y="873821"/>
            <a:ext cx="7191374" cy="276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111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學年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度 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第一學期 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第</a:t>
            </a:r>
            <a:r>
              <a:rPr lang="en-US" altLang="zh-TW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期 </a:t>
            </a:r>
            <a:r>
              <a:rPr lang="en-US" altLang="zh-TW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111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r>
              <a:rPr lang="en-US" altLang="zh-TW" sz="120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10</a:t>
            </a:r>
            <a:r>
              <a:rPr lang="zh-TW" altLang="en-US" sz="120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月 </a:t>
            </a:r>
            <a:r>
              <a:rPr lang="zh-TW" altLang="en-US" sz="1200" dirty="0" smtClean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資源教室編印</a:t>
            </a:r>
            <a:endParaRPr lang="zh-TW" altLang="en-US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70080" y="1946264"/>
            <a:ext cx="6365965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4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    通過在課堂上的觀察，教師往往能發現一些日常或學習表現與多數學生不同的學生，這些學生很大的可能會需要更多的服務與幫助，或許他們已經有特殊生的身分並接受特殊服務，但或許他們還沒有，此時就非常需要教師敏銳察覺並轉介至資源班處理。</a:t>
            </a:r>
            <a:endParaRPr lang="en-US" altLang="zh-TW" sz="14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    本期</a:t>
            </a:r>
            <a:r>
              <a:rPr lang="zh-TW" altLang="en-US" sz="1400" dirty="0">
                <a:latin typeface="FangSong" panose="02010609060101010101" pitchFamily="49" charset="-122"/>
                <a:ea typeface="FangSong" panose="02010609060101010101" pitchFamily="49" charset="-122"/>
              </a:rPr>
              <a:t>專刊要與各位教師分享疑似生可能會有的行為與表現</a:t>
            </a:r>
            <a:r>
              <a:rPr lang="zh-TW" altLang="en-US" sz="14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，並</a:t>
            </a:r>
            <a:r>
              <a:rPr lang="zh-TW" altLang="en-US" sz="1400" dirty="0">
                <a:latin typeface="FangSong" panose="02010609060101010101" pitchFamily="49" charset="-122"/>
                <a:ea typeface="FangSong" panose="02010609060101010101" pitchFamily="49" charset="-122"/>
              </a:rPr>
              <a:t>感謝教師同仁們對本校特教生的關心及付出</a:t>
            </a:r>
            <a:r>
              <a:rPr lang="zh-TW" altLang="en-US" sz="14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，期盼</a:t>
            </a:r>
            <a:r>
              <a:rPr lang="zh-TW" altLang="en-US" sz="1400" dirty="0">
                <a:latin typeface="FangSong" panose="02010609060101010101" pitchFamily="49" charset="-122"/>
                <a:ea typeface="FangSong" panose="02010609060101010101" pitchFamily="49" charset="-122"/>
              </a:rPr>
              <a:t>能夠持續與同仁們共同為特殊生建構優質的學習環境！</a:t>
            </a:r>
          </a:p>
        </p:txBody>
      </p:sp>
      <p:sp>
        <p:nvSpPr>
          <p:cNvPr id="2" name="矩形 1"/>
          <p:cNvSpPr/>
          <p:nvPr/>
        </p:nvSpPr>
        <p:spPr>
          <a:xfrm>
            <a:off x="419601" y="142428"/>
            <a:ext cx="5971674" cy="666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3233038" y="9644390"/>
            <a:ext cx="445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-1-</a:t>
            </a:r>
            <a:endParaRPr lang="zh-TW" altLang="en-US" sz="1100" dirty="0"/>
          </a:p>
        </p:txBody>
      </p:sp>
      <p:grpSp>
        <p:nvGrpSpPr>
          <p:cNvPr id="15" name="群組 14"/>
          <p:cNvGrpSpPr/>
          <p:nvPr/>
        </p:nvGrpSpPr>
        <p:grpSpPr>
          <a:xfrm>
            <a:off x="293164" y="1344952"/>
            <a:ext cx="1865246" cy="515315"/>
            <a:chOff x="293164" y="1573552"/>
            <a:chExt cx="1865246" cy="515315"/>
          </a:xfrm>
        </p:grpSpPr>
        <p:sp>
          <p:nvSpPr>
            <p:cNvPr id="14" name="矩形 13"/>
            <p:cNvSpPr/>
            <p:nvPr/>
          </p:nvSpPr>
          <p:spPr>
            <a:xfrm>
              <a:off x="293164" y="1629038"/>
              <a:ext cx="1684492" cy="4598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355804" y="1573552"/>
              <a:ext cx="1802606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1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如何發現</a:t>
              </a:r>
              <a:r>
                <a:rPr lang="zh-TW" altLang="en-US" sz="1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疑似生</a:t>
              </a:r>
              <a:r>
                <a:rPr lang="zh-TW" altLang="en-US" sz="1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？</a:t>
              </a:r>
              <a:endPara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1874289" y="4500882"/>
            <a:ext cx="4627840" cy="1871100"/>
            <a:chOff x="963105" y="4722072"/>
            <a:chExt cx="4627840" cy="1871100"/>
          </a:xfrm>
        </p:grpSpPr>
        <p:grpSp>
          <p:nvGrpSpPr>
            <p:cNvPr id="7" name="群組 6"/>
            <p:cNvGrpSpPr/>
            <p:nvPr/>
          </p:nvGrpSpPr>
          <p:grpSpPr>
            <a:xfrm>
              <a:off x="2520563" y="5136542"/>
              <a:ext cx="1566117" cy="1454367"/>
              <a:chOff x="2526115" y="4953000"/>
              <a:chExt cx="1719138" cy="1888765"/>
            </a:xfrm>
          </p:grpSpPr>
          <p:pic>
            <p:nvPicPr>
              <p:cNvPr id="3" name="圖片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26115" y="4953000"/>
                <a:ext cx="1719138" cy="1719138"/>
              </a:xfrm>
              <a:prstGeom prst="rect">
                <a:avLst/>
              </a:prstGeom>
            </p:spPr>
          </p:pic>
          <p:sp>
            <p:nvSpPr>
              <p:cNvPr id="4" name="圓角化同側角落矩形 3"/>
              <p:cNvSpPr/>
              <p:nvPr/>
            </p:nvSpPr>
            <p:spPr>
              <a:xfrm>
                <a:off x="2867278" y="6502510"/>
                <a:ext cx="1036812" cy="339255"/>
              </a:xfrm>
              <a:prstGeom prst="round2Same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學習障礙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10" name="直線圖說文字 2 9"/>
            <p:cNvSpPr/>
            <p:nvPr/>
          </p:nvSpPr>
          <p:spPr>
            <a:xfrm>
              <a:off x="4310101" y="5186893"/>
              <a:ext cx="1177083" cy="263493"/>
            </a:xfrm>
            <a:prstGeom prst="borderCallout2">
              <a:avLst/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學習動機低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6" name="直線圖說文字 2 15"/>
            <p:cNvSpPr/>
            <p:nvPr/>
          </p:nvSpPr>
          <p:spPr>
            <a:xfrm>
              <a:off x="1741335" y="5339348"/>
              <a:ext cx="946610" cy="263493"/>
            </a:xfrm>
            <a:prstGeom prst="borderCallout2">
              <a:avLst>
                <a:gd name="adj1" fmla="val 36856"/>
                <a:gd name="adj2" fmla="val 105953"/>
                <a:gd name="adj3" fmla="val 36856"/>
                <a:gd name="adj4" fmla="val 117006"/>
                <a:gd name="adj5" fmla="val 124571"/>
                <a:gd name="adj6" fmla="val 132925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記憶力差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直線圖說文字 2 16"/>
            <p:cNvSpPr/>
            <p:nvPr/>
          </p:nvSpPr>
          <p:spPr>
            <a:xfrm>
              <a:off x="1135410" y="5768074"/>
              <a:ext cx="946610" cy="263493"/>
            </a:xfrm>
            <a:prstGeom prst="borderCallout2">
              <a:avLst>
                <a:gd name="adj1" fmla="val 36856"/>
                <a:gd name="adj2" fmla="val 105953"/>
                <a:gd name="adj3" fmla="val 36856"/>
                <a:gd name="adj4" fmla="val 117006"/>
                <a:gd name="adj5" fmla="val 40077"/>
                <a:gd name="adj6" fmla="val 169044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專注力差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8" name="直線圖說文字 2 17"/>
            <p:cNvSpPr/>
            <p:nvPr/>
          </p:nvSpPr>
          <p:spPr>
            <a:xfrm>
              <a:off x="963105" y="6329679"/>
              <a:ext cx="1118915" cy="263493"/>
            </a:xfrm>
            <a:prstGeom prst="borderCallout2">
              <a:avLst>
                <a:gd name="adj1" fmla="val 36856"/>
                <a:gd name="adj2" fmla="val 105953"/>
                <a:gd name="adj3" fmla="val 36856"/>
                <a:gd name="adj4" fmla="val 117006"/>
                <a:gd name="adj5" fmla="val -56488"/>
                <a:gd name="adj6" fmla="val 164780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活動力過</a:t>
              </a:r>
              <a:r>
                <a: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高</a:t>
              </a:r>
            </a:p>
          </p:txBody>
        </p:sp>
        <p:sp>
          <p:nvSpPr>
            <p:cNvPr id="19" name="直線圖說文字 2 18"/>
            <p:cNvSpPr/>
            <p:nvPr/>
          </p:nvSpPr>
          <p:spPr>
            <a:xfrm>
              <a:off x="4261462" y="5677998"/>
              <a:ext cx="1177083" cy="263493"/>
            </a:xfrm>
            <a:prstGeom prst="borderCallout2">
              <a:avLst/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學習成就低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" name="直線圖說文字 2 19"/>
            <p:cNvSpPr/>
            <p:nvPr/>
          </p:nvSpPr>
          <p:spPr>
            <a:xfrm>
              <a:off x="1128681" y="4838430"/>
              <a:ext cx="1391882" cy="263493"/>
            </a:xfrm>
            <a:prstGeom prst="borderCallout2">
              <a:avLst>
                <a:gd name="adj1" fmla="val 36856"/>
                <a:gd name="adj2" fmla="val 105953"/>
                <a:gd name="adj3" fmla="val 36856"/>
                <a:gd name="adj4" fmla="val 117006"/>
                <a:gd name="adj5" fmla="val 269419"/>
                <a:gd name="adj6" fmla="val 145493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肢體協調不佳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1" name="直線圖說文字 2 20"/>
            <p:cNvSpPr/>
            <p:nvPr/>
          </p:nvSpPr>
          <p:spPr>
            <a:xfrm>
              <a:off x="4413862" y="6191032"/>
              <a:ext cx="1177083" cy="263493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29329"/>
                <a:gd name="adj6" fmla="val -56124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忘東忘西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直線圖說文字 2 21"/>
            <p:cNvSpPr/>
            <p:nvPr/>
          </p:nvSpPr>
          <p:spPr>
            <a:xfrm>
              <a:off x="4118193" y="4722072"/>
              <a:ext cx="1320352" cy="263493"/>
            </a:xfrm>
            <a:prstGeom prst="borderCallout2">
              <a:avLst>
                <a:gd name="adj1" fmla="val 64015"/>
                <a:gd name="adj2" fmla="val -6306"/>
                <a:gd name="adj3" fmla="val 67033"/>
                <a:gd name="adj4" fmla="val -23422"/>
                <a:gd name="adj5" fmla="val 281489"/>
                <a:gd name="adj6" fmla="val -61528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人際關係不佳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380386" y="7256983"/>
            <a:ext cx="5225635" cy="1886489"/>
            <a:chOff x="484057" y="7329173"/>
            <a:chExt cx="5225635" cy="1886489"/>
          </a:xfrm>
        </p:grpSpPr>
        <p:grpSp>
          <p:nvGrpSpPr>
            <p:cNvPr id="26" name="群組 25"/>
            <p:cNvGrpSpPr/>
            <p:nvPr/>
          </p:nvGrpSpPr>
          <p:grpSpPr>
            <a:xfrm>
              <a:off x="484057" y="7329173"/>
              <a:ext cx="5225635" cy="1886489"/>
              <a:chOff x="635258" y="4706683"/>
              <a:chExt cx="5225635" cy="1886489"/>
            </a:xfrm>
          </p:grpSpPr>
          <p:sp>
            <p:nvSpPr>
              <p:cNvPr id="38" name="圓角化同側角落矩形 37"/>
              <p:cNvSpPr/>
              <p:nvPr/>
            </p:nvSpPr>
            <p:spPr>
              <a:xfrm>
                <a:off x="2831359" y="6329688"/>
                <a:ext cx="944525" cy="261230"/>
              </a:xfrm>
              <a:prstGeom prst="round2Same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情緒障礙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9" name="直線圖說文字 2 28"/>
              <p:cNvSpPr/>
              <p:nvPr/>
            </p:nvSpPr>
            <p:spPr>
              <a:xfrm>
                <a:off x="4310101" y="5186893"/>
                <a:ext cx="1177083" cy="263493"/>
              </a:xfrm>
              <a:prstGeom prst="borderCallout2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反抗行為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0" name="直線圖說文字 2 29"/>
              <p:cNvSpPr/>
              <p:nvPr/>
            </p:nvSpPr>
            <p:spPr>
              <a:xfrm>
                <a:off x="635258" y="5355204"/>
                <a:ext cx="1710521" cy="263493"/>
              </a:xfrm>
              <a:prstGeom prst="borderCallout2">
                <a:avLst>
                  <a:gd name="adj1" fmla="val 36856"/>
                  <a:gd name="adj2" fmla="val 105953"/>
                  <a:gd name="adj3" fmla="val 36856"/>
                  <a:gd name="adj4" fmla="val 117006"/>
                  <a:gd name="adj5" fmla="val 112501"/>
                  <a:gd name="adj6" fmla="val 128014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焦慮、退縮、沮喪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1" name="直線圖說文字 2 30"/>
              <p:cNvSpPr/>
              <p:nvPr/>
            </p:nvSpPr>
            <p:spPr>
              <a:xfrm>
                <a:off x="1367751" y="5829714"/>
                <a:ext cx="714269" cy="263493"/>
              </a:xfrm>
              <a:prstGeom prst="borderCallout2">
                <a:avLst>
                  <a:gd name="adj1" fmla="val 36856"/>
                  <a:gd name="adj2" fmla="val 105953"/>
                  <a:gd name="adj3" fmla="val 36856"/>
                  <a:gd name="adj4" fmla="val 117006"/>
                  <a:gd name="adj5" fmla="val 37059"/>
                  <a:gd name="adj6" fmla="val 203553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過動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2" name="直線圖說文字 2 31"/>
              <p:cNvSpPr/>
              <p:nvPr/>
            </p:nvSpPr>
            <p:spPr>
              <a:xfrm>
                <a:off x="963105" y="6329679"/>
                <a:ext cx="1118915" cy="263493"/>
              </a:xfrm>
              <a:prstGeom prst="borderCallout2">
                <a:avLst>
                  <a:gd name="adj1" fmla="val 36856"/>
                  <a:gd name="adj2" fmla="val 105953"/>
                  <a:gd name="adj3" fmla="val 36856"/>
                  <a:gd name="adj4" fmla="val 117006"/>
                  <a:gd name="adj5" fmla="val -56488"/>
                  <a:gd name="adj6" fmla="val 164780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攻擊行為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3" name="直線圖說文字 2 32"/>
              <p:cNvSpPr/>
              <p:nvPr/>
            </p:nvSpPr>
            <p:spPr>
              <a:xfrm>
                <a:off x="4261462" y="5677998"/>
                <a:ext cx="1177083" cy="263493"/>
              </a:xfrm>
              <a:prstGeom prst="borderCallout2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學習成就低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4" name="直線圖說文字 2 33"/>
              <p:cNvSpPr/>
              <p:nvPr/>
            </p:nvSpPr>
            <p:spPr>
              <a:xfrm>
                <a:off x="1128681" y="4838430"/>
                <a:ext cx="1391882" cy="263493"/>
              </a:xfrm>
              <a:prstGeom prst="borderCallout2">
                <a:avLst>
                  <a:gd name="adj1" fmla="val 36856"/>
                  <a:gd name="adj2" fmla="val 105953"/>
                  <a:gd name="adj3" fmla="val 36856"/>
                  <a:gd name="adj4" fmla="val 117006"/>
                  <a:gd name="adj5" fmla="val 269419"/>
                  <a:gd name="adj6" fmla="val 145493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注意力不佳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5" name="直線圖說文字 2 34"/>
              <p:cNvSpPr/>
              <p:nvPr/>
            </p:nvSpPr>
            <p:spPr>
              <a:xfrm>
                <a:off x="4387139" y="6196810"/>
                <a:ext cx="1473754" cy="263493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25686"/>
                  <a:gd name="adj5" fmla="val -29329"/>
                  <a:gd name="adj6" fmla="val -50114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人際關係不佳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36" name="直線圖說文字 2 35"/>
              <p:cNvSpPr/>
              <p:nvPr/>
            </p:nvSpPr>
            <p:spPr>
              <a:xfrm>
                <a:off x="4261462" y="4706683"/>
                <a:ext cx="1446028" cy="263493"/>
              </a:xfrm>
              <a:prstGeom prst="borderCallout2">
                <a:avLst>
                  <a:gd name="adj1" fmla="val 64015"/>
                  <a:gd name="adj2" fmla="val -6306"/>
                  <a:gd name="adj3" fmla="val 67033"/>
                  <a:gd name="adj4" fmla="val -23422"/>
                  <a:gd name="adj5" fmla="val 281489"/>
                  <a:gd name="adj6" fmla="val -61528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衝動、侵略性</a:t>
                </a:r>
                <a:endParaRPr lang="zh-TW" altLang="en-US" sz="14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pic>
          <p:nvPicPr>
            <p:cNvPr id="12" name="圖片 11"/>
            <p:cNvPicPr>
              <a:picLocks noChangeAspect="1"/>
            </p:cNvPicPr>
            <p:nvPr/>
          </p:nvPicPr>
          <p:blipFill rotWithShape="1">
            <a:blip r:embed="rId4"/>
            <a:srcRect l="28481" t="20165" r="27449" b="28220"/>
            <a:stretch/>
          </p:blipFill>
          <p:spPr>
            <a:xfrm>
              <a:off x="2797898" y="8116461"/>
              <a:ext cx="709043" cy="790156"/>
            </a:xfrm>
            <a:prstGeom prst="rect">
              <a:avLst/>
            </a:prstGeom>
          </p:spPr>
        </p:pic>
      </p:grpSp>
      <p:sp>
        <p:nvSpPr>
          <p:cNvPr id="39" name="橢圓 38"/>
          <p:cNvSpPr/>
          <p:nvPr/>
        </p:nvSpPr>
        <p:spPr>
          <a:xfrm>
            <a:off x="276338" y="4986863"/>
            <a:ext cx="1293412" cy="982979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常見障別特徵</a:t>
            </a:r>
            <a:endParaRPr lang="zh-TW" alt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463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3233038" y="9644390"/>
            <a:ext cx="445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-2-</a:t>
            </a:r>
            <a:endParaRPr lang="zh-TW" altLang="en-US" sz="1100" dirty="0"/>
          </a:p>
        </p:txBody>
      </p:sp>
      <p:grpSp>
        <p:nvGrpSpPr>
          <p:cNvPr id="6" name="群組 5"/>
          <p:cNvGrpSpPr/>
          <p:nvPr/>
        </p:nvGrpSpPr>
        <p:grpSpPr>
          <a:xfrm>
            <a:off x="922614" y="512351"/>
            <a:ext cx="5085797" cy="2170268"/>
            <a:chOff x="760067" y="99431"/>
            <a:chExt cx="5085797" cy="2170268"/>
          </a:xfrm>
        </p:grpSpPr>
        <p:grpSp>
          <p:nvGrpSpPr>
            <p:cNvPr id="5" name="群組 4"/>
            <p:cNvGrpSpPr/>
            <p:nvPr/>
          </p:nvGrpSpPr>
          <p:grpSpPr>
            <a:xfrm>
              <a:off x="760067" y="268360"/>
              <a:ext cx="5085797" cy="2001339"/>
              <a:chOff x="923497" y="625579"/>
              <a:chExt cx="5085797" cy="2001339"/>
            </a:xfrm>
          </p:grpSpPr>
          <p:grpSp>
            <p:nvGrpSpPr>
              <p:cNvPr id="24" name="群組 23"/>
              <p:cNvGrpSpPr/>
              <p:nvPr/>
            </p:nvGrpSpPr>
            <p:grpSpPr>
              <a:xfrm>
                <a:off x="923497" y="625579"/>
                <a:ext cx="5085797" cy="2001339"/>
                <a:chOff x="648417" y="4591833"/>
                <a:chExt cx="5085797" cy="2001339"/>
              </a:xfrm>
            </p:grpSpPr>
            <p:sp>
              <p:nvSpPr>
                <p:cNvPr id="36" name="圓角化同側角落矩形 35"/>
                <p:cNvSpPr/>
                <p:nvPr/>
              </p:nvSpPr>
              <p:spPr>
                <a:xfrm>
                  <a:off x="2831359" y="6329688"/>
                  <a:ext cx="944525" cy="261230"/>
                </a:xfrm>
                <a:prstGeom prst="round2Same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自閉症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26" name="直線圖說文字 2 25"/>
                <p:cNvSpPr/>
                <p:nvPr/>
              </p:nvSpPr>
              <p:spPr>
                <a:xfrm>
                  <a:off x="4310101" y="5186893"/>
                  <a:ext cx="1177083" cy="263493"/>
                </a:xfrm>
                <a:prstGeom prst="borderCallout2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重複行為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28" name="直線圖說文字 2 27"/>
                <p:cNvSpPr/>
                <p:nvPr/>
              </p:nvSpPr>
              <p:spPr>
                <a:xfrm>
                  <a:off x="1554165" y="5347373"/>
                  <a:ext cx="946610" cy="263493"/>
                </a:xfrm>
                <a:prstGeom prst="borderCallout2">
                  <a:avLst>
                    <a:gd name="adj1" fmla="val 36856"/>
                    <a:gd name="adj2" fmla="val 105953"/>
                    <a:gd name="adj3" fmla="val 36856"/>
                    <a:gd name="adj4" fmla="val 117006"/>
                    <a:gd name="adj5" fmla="val 103448"/>
                    <a:gd name="adj6" fmla="val 150564"/>
                  </a:avLst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興趣狹隘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29" name="直線圖說文字 2 28"/>
                <p:cNvSpPr/>
                <p:nvPr/>
              </p:nvSpPr>
              <p:spPr>
                <a:xfrm>
                  <a:off x="963105" y="5768074"/>
                  <a:ext cx="1118915" cy="263493"/>
                </a:xfrm>
                <a:prstGeom prst="borderCallout2">
                  <a:avLst>
                    <a:gd name="adj1" fmla="val 36856"/>
                    <a:gd name="adj2" fmla="val 105953"/>
                    <a:gd name="adj3" fmla="val 36856"/>
                    <a:gd name="adj4" fmla="val 117006"/>
                    <a:gd name="adj5" fmla="val 40077"/>
                    <a:gd name="adj6" fmla="val 169044"/>
                  </a:avLst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看不懂臉</a:t>
                  </a:r>
                  <a:r>
                    <a:rPr lang="zh-TW" altLang="en-US" sz="1400" dirty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色</a:t>
                  </a:r>
                </a:p>
              </p:txBody>
            </p:sp>
            <p:sp>
              <p:nvSpPr>
                <p:cNvPr id="30" name="直線圖說文字 2 29"/>
                <p:cNvSpPr/>
                <p:nvPr/>
              </p:nvSpPr>
              <p:spPr>
                <a:xfrm>
                  <a:off x="963105" y="6329679"/>
                  <a:ext cx="1118915" cy="263493"/>
                </a:xfrm>
                <a:prstGeom prst="borderCallout2">
                  <a:avLst>
                    <a:gd name="adj1" fmla="val 36856"/>
                    <a:gd name="adj2" fmla="val 105953"/>
                    <a:gd name="adj3" fmla="val 36856"/>
                    <a:gd name="adj4" fmla="val 117006"/>
                    <a:gd name="adj5" fmla="val -56488"/>
                    <a:gd name="adj6" fmla="val 164780"/>
                  </a:avLst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眼神不接觸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31" name="直線圖說文字 2 30"/>
                <p:cNvSpPr/>
                <p:nvPr/>
              </p:nvSpPr>
              <p:spPr>
                <a:xfrm>
                  <a:off x="4261462" y="5677998"/>
                  <a:ext cx="1177083" cy="263493"/>
                </a:xfrm>
                <a:prstGeom prst="borderCallout2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固執不變通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32" name="直線圖說文字 2 31"/>
                <p:cNvSpPr/>
                <p:nvPr/>
              </p:nvSpPr>
              <p:spPr>
                <a:xfrm>
                  <a:off x="648417" y="4838774"/>
                  <a:ext cx="1557458" cy="263493"/>
                </a:xfrm>
                <a:prstGeom prst="borderCallout2">
                  <a:avLst>
                    <a:gd name="adj1" fmla="val 36856"/>
                    <a:gd name="adj2" fmla="val 105953"/>
                    <a:gd name="adj3" fmla="val 36856"/>
                    <a:gd name="adj4" fmla="val 117006"/>
                    <a:gd name="adj5" fmla="val 230189"/>
                    <a:gd name="adj6" fmla="val 154682"/>
                  </a:avLst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過份熱情或冷漠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33" name="直線圖說文字 2 32"/>
                <p:cNvSpPr/>
                <p:nvPr/>
              </p:nvSpPr>
              <p:spPr>
                <a:xfrm>
                  <a:off x="4413862" y="6191032"/>
                  <a:ext cx="1177083" cy="263493"/>
                </a:xfrm>
                <a:prstGeom prst="borderCallout2">
                  <a:avLst>
                    <a:gd name="adj1" fmla="val 18750"/>
                    <a:gd name="adj2" fmla="val -8333"/>
                    <a:gd name="adj3" fmla="val 18750"/>
                    <a:gd name="adj4" fmla="val -16667"/>
                    <a:gd name="adj5" fmla="val -29329"/>
                    <a:gd name="adj6" fmla="val -56124"/>
                  </a:avLst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欠缺同理心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34" name="直線圖說文字 2 33"/>
                <p:cNvSpPr/>
                <p:nvPr/>
              </p:nvSpPr>
              <p:spPr>
                <a:xfrm>
                  <a:off x="4413862" y="4591833"/>
                  <a:ext cx="1320352" cy="263493"/>
                </a:xfrm>
                <a:prstGeom prst="borderCallout2">
                  <a:avLst>
                    <a:gd name="adj1" fmla="val 64015"/>
                    <a:gd name="adj2" fmla="val -6306"/>
                    <a:gd name="adj3" fmla="val 67033"/>
                    <a:gd name="adj4" fmla="val -23422"/>
                    <a:gd name="adj5" fmla="val 281489"/>
                    <a:gd name="adj6" fmla="val -61528"/>
                  </a:avLst>
                </a:prstGeom>
                <a:solidFill>
                  <a:schemeClr val="bg1"/>
                </a:solidFill>
                <a:ln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4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人際關係不佳</a:t>
                  </a:r>
                  <a:endParaRPr lang="zh-TW" altLang="en-US" sz="14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</p:grpSp>
          <p:pic>
            <p:nvPicPr>
              <p:cNvPr id="2" name="圖片 1"/>
              <p:cNvPicPr>
                <a:picLocks noChangeAspect="1"/>
              </p:cNvPicPr>
              <p:nvPr/>
            </p:nvPicPr>
            <p:blipFill rotWithShape="1">
              <a:blip r:embed="rId3"/>
              <a:srcRect l="17038" t="1821" r="70788" b="72266"/>
              <a:stretch/>
            </p:blipFill>
            <p:spPr>
              <a:xfrm>
                <a:off x="3349240" y="1388112"/>
                <a:ext cx="458921" cy="976846"/>
              </a:xfrm>
              <a:prstGeom prst="rect">
                <a:avLst/>
              </a:prstGeom>
            </p:spPr>
          </p:pic>
        </p:grpSp>
        <p:sp>
          <p:nvSpPr>
            <p:cNvPr id="37" name="直線圖說文字 2 36"/>
            <p:cNvSpPr/>
            <p:nvPr/>
          </p:nvSpPr>
          <p:spPr>
            <a:xfrm>
              <a:off x="1333696" y="99431"/>
              <a:ext cx="1391882" cy="263493"/>
            </a:xfrm>
            <a:prstGeom prst="borderCallout2">
              <a:avLst>
                <a:gd name="adj1" fmla="val 36856"/>
                <a:gd name="adj2" fmla="val 105953"/>
                <a:gd name="adj3" fmla="val 36856"/>
                <a:gd name="adj4" fmla="val 117006"/>
                <a:gd name="adj5" fmla="val 365984"/>
                <a:gd name="adj6" fmla="val 142065"/>
              </a:avLst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抗拒肢體接觸</a:t>
              </a:r>
              <a:endPara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8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3233038" y="9644390"/>
            <a:ext cx="445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/>
              <a:t>-2-</a:t>
            </a:r>
            <a:endParaRPr lang="zh-TW" altLang="en-US" sz="1100" dirty="0"/>
          </a:p>
        </p:txBody>
      </p:sp>
      <p:sp>
        <p:nvSpPr>
          <p:cNvPr id="27" name="矩形 26"/>
          <p:cNvSpPr/>
          <p:nvPr/>
        </p:nvSpPr>
        <p:spPr>
          <a:xfrm>
            <a:off x="498704" y="485951"/>
            <a:ext cx="2935122" cy="3277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400" dirty="0" smtClean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  <a:sym typeface="Wingdings" panose="05000000000000000000" pitchFamily="2" charset="2"/>
              </a:rPr>
              <a:t> </a:t>
            </a:r>
            <a:r>
              <a:rPr lang="zh-TW" altLang="en-US" sz="1400" dirty="0" smtClean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校內疑似生鑑定流程</a:t>
            </a:r>
            <a:endParaRPr lang="zh-TW" altLang="en-US" sz="500" dirty="0"/>
          </a:p>
        </p:txBody>
      </p:sp>
      <p:grpSp>
        <p:nvGrpSpPr>
          <p:cNvPr id="21" name="群組 20"/>
          <p:cNvGrpSpPr/>
          <p:nvPr/>
        </p:nvGrpSpPr>
        <p:grpSpPr>
          <a:xfrm>
            <a:off x="559771" y="1000154"/>
            <a:ext cx="5190804" cy="5297834"/>
            <a:chOff x="211040" y="783720"/>
            <a:chExt cx="5190804" cy="5230170"/>
          </a:xfrm>
        </p:grpSpPr>
        <p:grpSp>
          <p:nvGrpSpPr>
            <p:cNvPr id="4" name="群組 3"/>
            <p:cNvGrpSpPr/>
            <p:nvPr/>
          </p:nvGrpSpPr>
          <p:grpSpPr>
            <a:xfrm>
              <a:off x="2233813" y="783720"/>
              <a:ext cx="3168030" cy="4733219"/>
              <a:chOff x="1574595" y="794353"/>
              <a:chExt cx="3168030" cy="4733219"/>
            </a:xfrm>
          </p:grpSpPr>
          <p:sp>
            <p:nvSpPr>
              <p:cNvPr id="3" name="向下箭號圖說文字 2"/>
              <p:cNvSpPr/>
              <p:nvPr/>
            </p:nvSpPr>
            <p:spPr>
              <a:xfrm>
                <a:off x="1574595" y="794353"/>
                <a:ext cx="3168030" cy="879443"/>
              </a:xfrm>
              <a:prstGeom prst="downArrowCallout">
                <a:avLst>
                  <a:gd name="adj1" fmla="val 12879"/>
                  <a:gd name="adj2" fmla="val 16441"/>
                  <a:gd name="adj3" fmla="val 25000"/>
                  <a:gd name="adj4" fmla="val 6584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導師</a:t>
                </a:r>
                <a:r>
                  <a:rPr lang="en-US" altLang="zh-TW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/</a:t>
                </a:r>
                <a:r>
                  <a:rPr lang="zh-TW" altLang="en-US" sz="1400" b="1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任課</a:t>
                </a:r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老師</a:t>
                </a:r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發現</a:t>
                </a:r>
                <a:endParaRPr lang="en-US" altLang="zh-TW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學生在學習或生活適應上有困</a:t>
                </a:r>
                <a:r>
                  <a:rPr lang="zh-TW" altLang="en-US" sz="1200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難</a:t>
                </a:r>
                <a:endParaRPr lang="en-US" altLang="zh-TW" sz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2" name="向下箭號圖說文字 11"/>
              <p:cNvSpPr/>
              <p:nvPr/>
            </p:nvSpPr>
            <p:spPr>
              <a:xfrm>
                <a:off x="1574595" y="1714934"/>
                <a:ext cx="3168030" cy="639498"/>
              </a:xfrm>
              <a:prstGeom prst="downArrowCallout">
                <a:avLst>
                  <a:gd name="adj1" fmla="val 12879"/>
                  <a:gd name="adj2" fmla="val 19234"/>
                  <a:gd name="adj3" fmla="val 25000"/>
                  <a:gd name="adj4" fmla="val 6664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至資源班</a:t>
                </a:r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填轉介表</a:t>
                </a:r>
                <a:endParaRPr lang="zh-TW" altLang="en-US" sz="14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5" name="向下箭號圖說文字 14"/>
              <p:cNvSpPr/>
              <p:nvPr/>
            </p:nvSpPr>
            <p:spPr>
              <a:xfrm>
                <a:off x="1574595" y="2425589"/>
                <a:ext cx="3168030" cy="680902"/>
              </a:xfrm>
              <a:prstGeom prst="downArrowCallout">
                <a:avLst>
                  <a:gd name="adj1" fmla="val 12879"/>
                  <a:gd name="adj2" fmla="val 16441"/>
                  <a:gd name="adj3" fmla="val 25000"/>
                  <a:gd name="adj4" fmla="val 65844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資源班接案 </a:t>
                </a:r>
                <a:r>
                  <a:rPr lang="en-US" altLang="zh-TW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&amp;</a:t>
                </a:r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初步評估</a:t>
                </a:r>
                <a:endParaRPr lang="en-US" altLang="zh-TW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6" name="向下箭號圖說文字 15"/>
              <p:cNvSpPr/>
              <p:nvPr/>
            </p:nvSpPr>
            <p:spPr>
              <a:xfrm>
                <a:off x="1574595" y="3164031"/>
                <a:ext cx="3168030" cy="879443"/>
              </a:xfrm>
              <a:prstGeom prst="downArrowCallout">
                <a:avLst>
                  <a:gd name="adj1" fmla="val 12879"/>
                  <a:gd name="adj2" fmla="val 16441"/>
                  <a:gd name="adj3" fmla="val 25000"/>
                  <a:gd name="adj4" fmla="val 6584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心評人員評估</a:t>
                </a:r>
                <a:endParaRPr lang="en-US" altLang="zh-TW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zh-TW" altLang="en-US" sz="1200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測驗評量、</a:t>
                </a:r>
                <a:r>
                  <a:rPr lang="zh-TW" altLang="en-US" sz="1200" dirty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學習表現資料、訪談與</a:t>
                </a:r>
                <a:r>
                  <a:rPr lang="zh-TW" altLang="en-US" sz="1200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觀察、</a:t>
                </a:r>
                <a:endParaRPr lang="en-US" altLang="zh-TW" sz="1200" dirty="0" smtClean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zh-TW" altLang="en-US" sz="1200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輔導紀錄等</a:t>
                </a:r>
                <a:endPara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7" name="向下箭號圖說文字 16"/>
              <p:cNvSpPr/>
              <p:nvPr/>
            </p:nvSpPr>
            <p:spPr>
              <a:xfrm>
                <a:off x="1574595" y="4106954"/>
                <a:ext cx="3168030" cy="680902"/>
              </a:xfrm>
              <a:prstGeom prst="downArrowCallout">
                <a:avLst>
                  <a:gd name="adj1" fmla="val 12879"/>
                  <a:gd name="adj2" fmla="val 16441"/>
                  <a:gd name="adj3" fmla="val 25000"/>
                  <a:gd name="adj4" fmla="val 6584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校</a:t>
                </a:r>
                <a:r>
                  <a:rPr lang="zh-TW" altLang="en-US" sz="1400" b="1" dirty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內</a:t>
                </a:r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特推會</a:t>
                </a:r>
                <a:r>
                  <a:rPr lang="zh-TW" altLang="en-US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審查</a:t>
                </a:r>
                <a:r>
                  <a:rPr lang="en-US" altLang="zh-TW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,</a:t>
                </a:r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決議通過名單</a:t>
                </a:r>
                <a:endParaRPr lang="en-US" altLang="zh-TW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" name="向下箭號圖說文字 17"/>
              <p:cNvSpPr/>
              <p:nvPr/>
            </p:nvSpPr>
            <p:spPr>
              <a:xfrm>
                <a:off x="1574595" y="4846670"/>
                <a:ext cx="3168030" cy="680902"/>
              </a:xfrm>
              <a:prstGeom prst="downArrowCallout">
                <a:avLst>
                  <a:gd name="adj1" fmla="val 12879"/>
                  <a:gd name="adj2" fmla="val 16441"/>
                  <a:gd name="adj3" fmla="val 25000"/>
                  <a:gd name="adj4" fmla="val 65844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提報鑑定 </a:t>
                </a:r>
                <a:endParaRPr lang="en-US" altLang="zh-TW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en-US" altLang="zh-TW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:r>
                  <a:rPr lang="zh-TW" altLang="en-US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一年兩梯次：</a:t>
                </a:r>
                <a:r>
                  <a:rPr lang="en-US" altLang="zh-TW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3</a:t>
                </a:r>
                <a:r>
                  <a:rPr lang="zh-TW" altLang="en-US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、</a:t>
                </a:r>
                <a:r>
                  <a:rPr lang="en-US" altLang="zh-TW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9</a:t>
                </a:r>
                <a:r>
                  <a:rPr lang="zh-TW" altLang="en-US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月</a:t>
                </a:r>
                <a:r>
                  <a:rPr lang="en-US" altLang="zh-TW" sz="1400" b="1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</a:p>
            </p:txBody>
          </p:sp>
        </p:grpSp>
        <p:sp>
          <p:nvSpPr>
            <p:cNvPr id="7" name="向右箭號 6"/>
            <p:cNvSpPr/>
            <p:nvPr/>
          </p:nvSpPr>
          <p:spPr>
            <a:xfrm rot="10800000">
              <a:off x="1700851" y="4284411"/>
              <a:ext cx="498390" cy="123330"/>
            </a:xfrm>
            <a:prstGeom prst="rightArrow">
              <a:avLst>
                <a:gd name="adj1" fmla="val 31262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向右箭號 19"/>
            <p:cNvSpPr/>
            <p:nvPr/>
          </p:nvSpPr>
          <p:spPr>
            <a:xfrm rot="10800000">
              <a:off x="1681262" y="4971399"/>
              <a:ext cx="517979" cy="131034"/>
            </a:xfrm>
            <a:prstGeom prst="rightArrow">
              <a:avLst>
                <a:gd name="adj1" fmla="val 31262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2233814" y="5609853"/>
              <a:ext cx="3168030" cy="40403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 smtClean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正式取得特殊</a:t>
              </a:r>
              <a:r>
                <a:rPr lang="zh-TW" altLang="en-US" sz="1400" b="1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生</a:t>
              </a:r>
              <a:r>
                <a:rPr lang="zh-TW" altLang="en-US" sz="1400" b="1" dirty="0" smtClean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資格，接受特教服務</a:t>
              </a:r>
              <a:endParaRPr lang="zh-TW" altLang="en-US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11040" y="4017916"/>
              <a:ext cx="1459457" cy="4966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 smtClean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無特教服務需求</a:t>
              </a:r>
              <a:endParaRPr lang="en-US" altLang="zh-TW" sz="1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回歸普通</a:t>
              </a:r>
              <a:r>
                <a:rPr lang="zh-TW" altLang="en-US" sz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班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211042" y="4827673"/>
              <a:ext cx="1459457" cy="41848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非特教生</a:t>
              </a:r>
              <a:endParaRPr lang="en-US" altLang="zh-TW" sz="1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1400" b="1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回歸普通</a:t>
              </a:r>
              <a:r>
                <a:rPr lang="zh-TW" altLang="en-US" sz="1400" b="1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班</a:t>
              </a:r>
              <a:endParaRPr lang="zh-TW" altLang="en-US" sz="1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59813" y="171549"/>
            <a:ext cx="5923723" cy="7164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559772" y="5727812"/>
            <a:ext cx="1459457" cy="14685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疑似生</a:t>
            </a:r>
            <a:endParaRPr lang="en-US" altLang="zh-TW" sz="1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zh-TW" altLang="en-US" sz="1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持續觀察</a:t>
            </a:r>
            <a:r>
              <a:rPr lang="zh-TW" altLang="en-US" sz="1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，有需要再</a:t>
            </a:r>
            <a:r>
              <a:rPr lang="zh-TW" altLang="en-US" sz="1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提重新鑑定 </a:t>
            </a:r>
            <a:endParaRPr lang="en-US" altLang="zh-TW" sz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zh-TW" altLang="en-US" sz="1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</a:t>
            </a:r>
            <a:r>
              <a:rPr lang="zh-TW" altLang="en-US" sz="1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zh-TW" altLang="en-US" sz="1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 相關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諮詢</a:t>
            </a:r>
            <a:r>
              <a:rPr lang="zh-TW" altLang="en-US" sz="1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 等</a:t>
            </a:r>
            <a:r>
              <a:rPr lang="zh-TW" altLang="en-US" sz="1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endParaRPr lang="zh-TW" altLang="en-US" sz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向右箭號 38"/>
          <p:cNvSpPr/>
          <p:nvPr/>
        </p:nvSpPr>
        <p:spPr>
          <a:xfrm rot="7369770">
            <a:off x="1803067" y="5687562"/>
            <a:ext cx="959355" cy="108796"/>
          </a:xfrm>
          <a:prstGeom prst="rightArrow">
            <a:avLst>
              <a:gd name="adj1" fmla="val 31262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0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2212</TotalTime>
  <Words>371</Words>
  <Application>Microsoft Office PowerPoint</Application>
  <PresentationFormat>A4 紙張 (210x297 公釐)</PresentationFormat>
  <Paragraphs>59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FangSong</vt:lpstr>
      <vt:lpstr>微軟正黑體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tnvc</dc:creator>
  <cp:lastModifiedBy>儀頻 陳</cp:lastModifiedBy>
  <cp:revision>78</cp:revision>
  <dcterms:created xsi:type="dcterms:W3CDTF">2020-05-19T01:56:20Z</dcterms:created>
  <dcterms:modified xsi:type="dcterms:W3CDTF">2022-09-26T06:40:20Z</dcterms:modified>
</cp:coreProperties>
</file>